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61" r:id="rId6"/>
    <p:sldId id="262" r:id="rId7"/>
    <p:sldId id="301" r:id="rId8"/>
    <p:sldId id="302" r:id="rId9"/>
    <p:sldId id="303" r:id="rId10"/>
    <p:sldId id="304" r:id="rId11"/>
    <p:sldId id="305" r:id="rId12"/>
    <p:sldId id="306" r:id="rId13"/>
    <p:sldId id="278" r:id="rId14"/>
    <p:sldId id="290" r:id="rId15"/>
    <p:sldId id="291" r:id="rId16"/>
    <p:sldId id="292" r:id="rId17"/>
    <p:sldId id="293" r:id="rId18"/>
    <p:sldId id="294" r:id="rId19"/>
    <p:sldId id="295" r:id="rId20"/>
    <p:sldId id="296" r:id="rId21"/>
    <p:sldId id="299" r:id="rId22"/>
    <p:sldId id="297" r:id="rId23"/>
    <p:sldId id="298" r:id="rId24"/>
    <p:sldId id="300" r:id="rId25"/>
    <p:sldId id="28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97" d="100"/>
          <a:sy n="97" d="100"/>
        </p:scale>
        <p:origin x="96"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38699161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312645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0807501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10019815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6876437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21202099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22063699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3779276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25874150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1AA214-CCDA-4B54-AA1F-AFB1F6AEEFB8}" type="datetimeFigureOut">
              <a:rPr lang="en-US" smtClean="0"/>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3718434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1AA214-CCDA-4B54-AA1F-AFB1F6AEEFB8}" type="datetimeFigureOut">
              <a:rPr lang="en-US" smtClean="0"/>
              <a:t>4/6/2020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809312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1AA214-CCDA-4B54-AA1F-AFB1F6AEEFB8}" type="datetimeFigureOut">
              <a:rPr lang="en-US" smtClean="0"/>
              <a:t>4/6/2020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1255792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1AA214-CCDA-4B54-AA1F-AFB1F6AEEFB8}" type="datetimeFigureOut">
              <a:rPr lang="en-US" smtClean="0"/>
              <a:t>4/6/2020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3699973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1AA214-CCDA-4B54-AA1F-AFB1F6AEEFB8}" type="datetimeFigureOut">
              <a:rPr lang="en-US" smtClean="0"/>
              <a:t>4/6/2020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1123442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1AA214-CCDA-4B54-AA1F-AFB1F6AEEFB8}" type="datetimeFigureOut">
              <a:rPr lang="en-US" smtClean="0"/>
              <a:t>4/6/2020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3686438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1AA214-CCDA-4B54-AA1F-AFB1F6AEEFB8}" type="datetimeFigureOut">
              <a:rPr lang="en-US" smtClean="0"/>
              <a:t>4/6/2020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E46AEC-ED1A-431C-B014-688DDA780394}" type="slidenum">
              <a:rPr lang="en-US" smtClean="0"/>
              <a:t>‹#›</a:t>
            </a:fld>
            <a:endParaRPr lang="en-US"/>
          </a:p>
        </p:txBody>
      </p:sp>
    </p:spTree>
    <p:extLst>
      <p:ext uri="{BB962C8B-B14F-4D97-AF65-F5344CB8AC3E}">
        <p14:creationId xmlns:p14="http://schemas.microsoft.com/office/powerpoint/2010/main" val="3627018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61AA214-CCDA-4B54-AA1F-AFB1F6AEEFB8}" type="datetimeFigureOut">
              <a:rPr lang="en-US" smtClean="0"/>
              <a:t>4/6/2020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3E46AEC-ED1A-431C-B014-688DDA780394}" type="slidenum">
              <a:rPr lang="en-US" smtClean="0"/>
              <a:t>‹#›</a:t>
            </a:fld>
            <a:endParaRPr lang="en-US"/>
          </a:p>
        </p:txBody>
      </p:sp>
    </p:spTree>
    <p:extLst>
      <p:ext uri="{BB962C8B-B14F-4D97-AF65-F5344CB8AC3E}">
        <p14:creationId xmlns:p14="http://schemas.microsoft.com/office/powerpoint/2010/main" val="7859824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www.infomatics.info/" TargetMode="External"/><Relationship Id="rId2" Type="http://schemas.openxmlformats.org/officeDocument/2006/relationships/hyperlink" Target="https://www.geeksforgeeks.org/" TargetMode="External"/><Relationship Id="rId1" Type="http://schemas.openxmlformats.org/officeDocument/2006/relationships/slideLayout" Target="../slideLayouts/slideLayout2.xml"/><Relationship Id="rId5" Type="http://schemas.openxmlformats.org/officeDocument/2006/relationships/hyperlink" Target="https://www.programiz.com/" TargetMode="External"/><Relationship Id="rId4" Type="http://schemas.openxmlformats.org/officeDocument/2006/relationships/hyperlink" Target="https://www.w3schools.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E769F-E32B-4639-8666-7FE178B00D47}"/>
              </a:ext>
            </a:extLst>
          </p:cNvPr>
          <p:cNvSpPr>
            <a:spLocks noGrp="1"/>
          </p:cNvSpPr>
          <p:nvPr>
            <p:ph type="title"/>
          </p:nvPr>
        </p:nvSpPr>
        <p:spPr>
          <a:xfrm>
            <a:off x="677334" y="609600"/>
            <a:ext cx="8596668" cy="1061156"/>
          </a:xfrm>
        </p:spPr>
        <p:txBody>
          <a:bodyPr/>
          <a:lstStyle/>
          <a:p>
            <a:r>
              <a:rPr lang="en-US" dirty="0"/>
              <a:t>                </a:t>
            </a:r>
            <a:r>
              <a:rPr lang="en-US" sz="6000" dirty="0">
                <a:latin typeface="Algerian" panose="04020705040A02060702" pitchFamily="82" charset="0"/>
              </a:rPr>
              <a:t>CAR SERVO</a:t>
            </a:r>
          </a:p>
        </p:txBody>
      </p:sp>
      <p:sp>
        <p:nvSpPr>
          <p:cNvPr id="4" name="Content Placeholder 3">
            <a:extLst>
              <a:ext uri="{FF2B5EF4-FFF2-40B4-BE49-F238E27FC236}">
                <a16:creationId xmlns:a16="http://schemas.microsoft.com/office/drawing/2014/main" id="{C065CC3C-61E1-49BE-829A-17FFD7547DAC}"/>
              </a:ext>
            </a:extLst>
          </p:cNvPr>
          <p:cNvSpPr>
            <a:spLocks noGrp="1"/>
          </p:cNvSpPr>
          <p:nvPr>
            <p:ph idx="1"/>
          </p:nvPr>
        </p:nvSpPr>
        <p:spPr>
          <a:xfrm>
            <a:off x="677334" y="1670757"/>
            <a:ext cx="9155288" cy="4370606"/>
          </a:xfrm>
        </p:spPr>
        <p:txBody>
          <a:bodyPr>
            <a:normAutofit/>
          </a:bodyPr>
          <a:lstStyle/>
          <a:p>
            <a:pPr marL="0" indent="0" algn="ctr">
              <a:buNone/>
            </a:pPr>
            <a:endParaRPr lang="en-US" dirty="0"/>
          </a:p>
          <a:p>
            <a:pPr marL="0" indent="0" algn="ctr">
              <a:buNone/>
            </a:pPr>
            <a:r>
              <a:rPr lang="en-US" dirty="0"/>
              <a:t>        DEPARTMENT OF COMPUTER ENGINEERING AND APPLICATIONS</a:t>
            </a:r>
            <a:r>
              <a:rPr lang="en-US" sz="2000" b="1" dirty="0"/>
              <a:t>                        Institute Of Engineering and Technology</a:t>
            </a:r>
          </a:p>
          <a:p>
            <a:endParaRPr lang="en-US" dirty="0"/>
          </a:p>
          <a:p>
            <a:pPr marL="0" indent="0">
              <a:buNone/>
            </a:pPr>
            <a:r>
              <a:rPr lang="en-US" dirty="0"/>
              <a:t>                                                    </a:t>
            </a:r>
          </a:p>
          <a:p>
            <a:endParaRPr lang="en-US" dirty="0"/>
          </a:p>
          <a:p>
            <a:endParaRPr lang="en-US" dirty="0"/>
          </a:p>
          <a:p>
            <a:endParaRPr lang="en-US" dirty="0"/>
          </a:p>
          <a:p>
            <a:pPr marL="0" indent="0" algn="ctr">
              <a:buNone/>
            </a:pPr>
            <a:r>
              <a:rPr lang="en-IN" dirty="0">
                <a:latin typeface="Cambria" panose="02040503050406030204" pitchFamily="18" charset="0"/>
                <a:ea typeface="Cambria" panose="02040503050406030204" pitchFamily="18" charset="0"/>
              </a:rPr>
              <a:t>GLA University</a:t>
            </a:r>
          </a:p>
          <a:p>
            <a:pPr marL="0" indent="0" algn="ctr">
              <a:buNone/>
            </a:pPr>
            <a:r>
              <a:rPr lang="en-IN" dirty="0">
                <a:latin typeface="Cambria" panose="02040503050406030204" pitchFamily="18" charset="0"/>
                <a:ea typeface="Cambria" panose="02040503050406030204" pitchFamily="18" charset="0"/>
              </a:rPr>
              <a:t>Mathura-281406,INDIA</a:t>
            </a:r>
          </a:p>
          <a:p>
            <a:pPr marL="0" indent="0" algn="ctr">
              <a:buNone/>
            </a:pPr>
            <a:r>
              <a:rPr lang="en-IN" dirty="0">
                <a:latin typeface="Cambria" panose="02040503050406030204" pitchFamily="18" charset="0"/>
                <a:ea typeface="Cambria" panose="02040503050406030204" pitchFamily="18" charset="0"/>
              </a:rPr>
              <a:t>2020 </a:t>
            </a:r>
          </a:p>
          <a:p>
            <a:pPr marL="0" indent="0" algn="ctr">
              <a:buNone/>
            </a:pPr>
            <a:endParaRPr lang="en-US" dirty="0"/>
          </a:p>
        </p:txBody>
      </p:sp>
      <p:pic>
        <p:nvPicPr>
          <p:cNvPr id="5" name="Picture 4">
            <a:extLst>
              <a:ext uri="{FF2B5EF4-FFF2-40B4-BE49-F238E27FC236}">
                <a16:creationId xmlns:a16="http://schemas.microsoft.com/office/drawing/2014/main" id="{63720C76-CD57-4FB8-8646-A06D350F3A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81089" y="3076267"/>
            <a:ext cx="2147777" cy="1559585"/>
          </a:xfrm>
          <a:prstGeom prst="rect">
            <a:avLst/>
          </a:prstGeom>
        </p:spPr>
      </p:pic>
    </p:spTree>
    <p:extLst>
      <p:ext uri="{BB962C8B-B14F-4D97-AF65-F5344CB8AC3E}">
        <p14:creationId xmlns:p14="http://schemas.microsoft.com/office/powerpoint/2010/main" val="1908376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8EEF4-E0D9-46EE-9DD2-2496BA51A67D}"/>
              </a:ext>
            </a:extLst>
          </p:cNvPr>
          <p:cNvSpPr>
            <a:spLocks noGrp="1"/>
          </p:cNvSpPr>
          <p:nvPr>
            <p:ph type="title"/>
          </p:nvPr>
        </p:nvSpPr>
        <p:spPr/>
        <p:txBody>
          <a:bodyPr>
            <a:normAutofit fontScale="90000"/>
          </a:bodyPr>
          <a:lstStyle/>
          <a:p>
            <a:r>
              <a:rPr lang="en-US" dirty="0"/>
              <a:t>Bootstrap supports the following form controls:</a:t>
            </a:r>
            <a:br>
              <a:rPr lang="en-US" dirty="0"/>
            </a:br>
            <a:endParaRPr lang="en-IN" dirty="0"/>
          </a:p>
        </p:txBody>
      </p:sp>
      <p:sp>
        <p:nvSpPr>
          <p:cNvPr id="3" name="Content Placeholder 2">
            <a:extLst>
              <a:ext uri="{FF2B5EF4-FFF2-40B4-BE49-F238E27FC236}">
                <a16:creationId xmlns:a16="http://schemas.microsoft.com/office/drawing/2014/main" id="{0DE85325-23E3-4F05-8E71-E071FEB7D4CC}"/>
              </a:ext>
            </a:extLst>
          </p:cNvPr>
          <p:cNvSpPr>
            <a:spLocks noGrp="1"/>
          </p:cNvSpPr>
          <p:nvPr>
            <p:ph idx="1"/>
          </p:nvPr>
        </p:nvSpPr>
        <p:spPr/>
        <p:txBody>
          <a:bodyPr/>
          <a:lstStyle/>
          <a:p>
            <a:r>
              <a:rPr lang="en-US" dirty="0"/>
              <a:t> input</a:t>
            </a:r>
          </a:p>
          <a:p>
            <a:r>
              <a:rPr lang="en-US" dirty="0"/>
              <a:t>Text area</a:t>
            </a:r>
          </a:p>
          <a:p>
            <a:r>
              <a:rPr lang="en-US" dirty="0"/>
              <a:t>checkbox</a:t>
            </a:r>
          </a:p>
          <a:p>
            <a:r>
              <a:rPr lang="en-US" dirty="0"/>
              <a:t>radio</a:t>
            </a:r>
          </a:p>
          <a:p>
            <a:r>
              <a:rPr lang="en-US" dirty="0"/>
              <a:t>select</a:t>
            </a:r>
          </a:p>
          <a:p>
            <a:pPr marL="0" indent="0">
              <a:buNone/>
            </a:pPr>
            <a:endParaRPr lang="en-IN" dirty="0"/>
          </a:p>
        </p:txBody>
      </p:sp>
    </p:spTree>
    <p:extLst>
      <p:ext uri="{BB962C8B-B14F-4D97-AF65-F5344CB8AC3E}">
        <p14:creationId xmlns:p14="http://schemas.microsoft.com/office/powerpoint/2010/main" val="10214556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0B652-43E7-436F-BA90-8301346A72DC}"/>
              </a:ext>
            </a:extLst>
          </p:cNvPr>
          <p:cNvSpPr>
            <a:spLocks noGrp="1"/>
          </p:cNvSpPr>
          <p:nvPr>
            <p:ph type="title"/>
          </p:nvPr>
        </p:nvSpPr>
        <p:spPr/>
        <p:txBody>
          <a:bodyPr/>
          <a:lstStyle/>
          <a:p>
            <a:r>
              <a:rPr lang="en-US" dirty="0"/>
              <a:t>PHP Do?</a:t>
            </a:r>
            <a:endParaRPr lang="en-IN" dirty="0"/>
          </a:p>
        </p:txBody>
      </p:sp>
      <p:sp>
        <p:nvSpPr>
          <p:cNvPr id="3" name="Content Placeholder 2">
            <a:extLst>
              <a:ext uri="{FF2B5EF4-FFF2-40B4-BE49-F238E27FC236}">
                <a16:creationId xmlns:a16="http://schemas.microsoft.com/office/drawing/2014/main" id="{7AC49727-0887-43F4-80C7-D7491C584C60}"/>
              </a:ext>
            </a:extLst>
          </p:cNvPr>
          <p:cNvSpPr>
            <a:spLocks noGrp="1"/>
          </p:cNvSpPr>
          <p:nvPr>
            <p:ph idx="1"/>
          </p:nvPr>
        </p:nvSpPr>
        <p:spPr/>
        <p:txBody>
          <a:bodyPr/>
          <a:lstStyle/>
          <a:p>
            <a:r>
              <a:rPr lang="en-US" dirty="0"/>
              <a:t> PHP can generate dynamic page content</a:t>
            </a:r>
          </a:p>
          <a:p>
            <a:r>
              <a:rPr lang="en-US" dirty="0"/>
              <a:t>PHP can create, open, read, write, delete, and close files on the server</a:t>
            </a:r>
          </a:p>
          <a:p>
            <a:r>
              <a:rPr lang="en-US" dirty="0"/>
              <a:t>PHP can collect form data</a:t>
            </a:r>
          </a:p>
          <a:p>
            <a:r>
              <a:rPr lang="en-US" dirty="0"/>
              <a:t>PHP can send and receive cookies</a:t>
            </a:r>
          </a:p>
          <a:p>
            <a:r>
              <a:rPr lang="en-US" dirty="0"/>
              <a:t>PHP can add, delete, modify data in your database</a:t>
            </a:r>
          </a:p>
          <a:p>
            <a:r>
              <a:rPr lang="en-US" dirty="0"/>
              <a:t>PHP can be used to control user-access</a:t>
            </a:r>
          </a:p>
          <a:p>
            <a:r>
              <a:rPr lang="en-US" dirty="0"/>
              <a:t>PHP can encrypt data</a:t>
            </a:r>
          </a:p>
        </p:txBody>
      </p:sp>
    </p:spTree>
    <p:extLst>
      <p:ext uri="{BB962C8B-B14F-4D97-AF65-F5344CB8AC3E}">
        <p14:creationId xmlns:p14="http://schemas.microsoft.com/office/powerpoint/2010/main" val="2497838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FE041-3C2B-4FAB-A583-7E45FE6448C4}"/>
              </a:ext>
            </a:extLst>
          </p:cNvPr>
          <p:cNvSpPr>
            <a:spLocks noGrp="1"/>
          </p:cNvSpPr>
          <p:nvPr>
            <p:ph type="title"/>
          </p:nvPr>
        </p:nvSpPr>
        <p:spPr/>
        <p:txBody>
          <a:bodyPr/>
          <a:lstStyle/>
          <a:p>
            <a:r>
              <a:rPr lang="en-US" dirty="0"/>
              <a:t>PHP Form Handling</a:t>
            </a:r>
            <a:endParaRPr lang="en-IN" dirty="0"/>
          </a:p>
        </p:txBody>
      </p:sp>
      <p:sp>
        <p:nvSpPr>
          <p:cNvPr id="3" name="Content Placeholder 2">
            <a:extLst>
              <a:ext uri="{FF2B5EF4-FFF2-40B4-BE49-F238E27FC236}">
                <a16:creationId xmlns:a16="http://schemas.microsoft.com/office/drawing/2014/main" id="{D08D5331-99F9-49B4-8B0C-301D2FD5D2E8}"/>
              </a:ext>
            </a:extLst>
          </p:cNvPr>
          <p:cNvSpPr>
            <a:spLocks noGrp="1"/>
          </p:cNvSpPr>
          <p:nvPr>
            <p:ph idx="1"/>
          </p:nvPr>
        </p:nvSpPr>
        <p:spPr/>
        <p:txBody>
          <a:bodyPr/>
          <a:lstStyle/>
          <a:p>
            <a:r>
              <a:rPr lang="en-US" dirty="0"/>
              <a:t> The PHP </a:t>
            </a:r>
            <a:r>
              <a:rPr lang="en-US" dirty="0" err="1"/>
              <a:t>superglobals</a:t>
            </a:r>
            <a:r>
              <a:rPr lang="en-US" dirty="0"/>
              <a:t> $_GET and $_POST are used to collect form-data.</a:t>
            </a:r>
          </a:p>
          <a:p>
            <a:r>
              <a:rPr lang="en-US" dirty="0"/>
              <a:t> Both GET and POST are treated as $_GET and $_POST. </a:t>
            </a:r>
          </a:p>
          <a:p>
            <a:r>
              <a:rPr lang="en-US" dirty="0"/>
              <a:t>These are </a:t>
            </a:r>
            <a:r>
              <a:rPr lang="en-US" dirty="0" err="1"/>
              <a:t>superglobals</a:t>
            </a:r>
            <a:r>
              <a:rPr lang="en-US" dirty="0"/>
              <a:t>.</a:t>
            </a:r>
          </a:p>
          <a:p>
            <a:r>
              <a:rPr lang="en-US" dirty="0"/>
              <a:t> which means that they are always accessible, regardless of scope </a:t>
            </a:r>
          </a:p>
          <a:p>
            <a:r>
              <a:rPr lang="en-US" dirty="0"/>
              <a:t>you can access them from any function, class or file without having to do anything special.</a:t>
            </a:r>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1895195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92D9C-9FBC-4FDC-92EE-02663F15EFC5}"/>
              </a:ext>
            </a:extLst>
          </p:cNvPr>
          <p:cNvSpPr>
            <a:spLocks noGrp="1"/>
          </p:cNvSpPr>
          <p:nvPr>
            <p:ph type="title"/>
          </p:nvPr>
        </p:nvSpPr>
        <p:spPr/>
        <p:txBody>
          <a:bodyPr>
            <a:normAutofit/>
          </a:bodyPr>
          <a:lstStyle/>
          <a:p>
            <a:r>
              <a:rPr lang="en-US" dirty="0">
                <a:latin typeface="Algerian" pitchFamily="82" charset="0"/>
              </a:rPr>
              <a:t>PROJECT NAME</a:t>
            </a:r>
            <a:br>
              <a:rPr lang="en-US" dirty="0"/>
            </a:br>
            <a:endParaRPr lang="en-US" dirty="0"/>
          </a:p>
        </p:txBody>
      </p:sp>
      <p:sp>
        <p:nvSpPr>
          <p:cNvPr id="5" name="Content Placeholder 4"/>
          <p:cNvSpPr>
            <a:spLocks noGrp="1"/>
          </p:cNvSpPr>
          <p:nvPr>
            <p:ph idx="1"/>
          </p:nvPr>
        </p:nvSpPr>
        <p:spPr/>
        <p:txBody>
          <a:bodyPr>
            <a:normAutofit/>
          </a:bodyPr>
          <a:lstStyle/>
          <a:p>
            <a:endParaRPr lang="en-US" sz="3200" b="1" dirty="0">
              <a:solidFill>
                <a:srgbClr val="92D050"/>
              </a:solidFill>
            </a:endParaRPr>
          </a:p>
          <a:p>
            <a:pPr>
              <a:buNone/>
            </a:pPr>
            <a:endParaRPr lang="en-US" sz="3200" b="1" dirty="0">
              <a:solidFill>
                <a:srgbClr val="92D050"/>
              </a:solidFill>
            </a:endParaRPr>
          </a:p>
          <a:p>
            <a:pPr>
              <a:buNone/>
            </a:pPr>
            <a:r>
              <a:rPr lang="en-US" sz="3200" b="1" dirty="0">
                <a:solidFill>
                  <a:srgbClr val="92D050"/>
                </a:solidFill>
              </a:rPr>
              <a:t>                          </a:t>
            </a:r>
            <a:r>
              <a:rPr lang="en-US" sz="4000" b="1" u="sng" dirty="0">
                <a:solidFill>
                  <a:srgbClr val="92D050"/>
                </a:solidFill>
              </a:rPr>
              <a:t>CAR SERVO</a:t>
            </a:r>
          </a:p>
          <a:p>
            <a:pPr>
              <a:buNone/>
            </a:pPr>
            <a:endParaRPr lang="en-US" sz="3200" b="1" dirty="0">
              <a:solidFill>
                <a:srgbClr val="92D050"/>
              </a:solidFill>
            </a:endParaRPr>
          </a:p>
          <a:p>
            <a:pPr>
              <a:buNone/>
            </a:pPr>
            <a:endParaRPr lang="en-US" sz="3200" b="1" dirty="0">
              <a:solidFill>
                <a:srgbClr val="92D050"/>
              </a:solidFill>
            </a:endParaRPr>
          </a:p>
        </p:txBody>
      </p:sp>
    </p:spTree>
    <p:extLst>
      <p:ext uri="{BB962C8B-B14F-4D97-AF65-F5344CB8AC3E}">
        <p14:creationId xmlns:p14="http://schemas.microsoft.com/office/powerpoint/2010/main" val="2139095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 calcmode="lin" valueType="num">
                                      <p:cBhvr additive="base">
                                        <p:cTn id="7"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1D3D0-8FCD-45EB-94F5-D4A5EC35C528}"/>
              </a:ext>
            </a:extLst>
          </p:cNvPr>
          <p:cNvSpPr>
            <a:spLocks noGrp="1"/>
          </p:cNvSpPr>
          <p:nvPr>
            <p:ph type="title"/>
          </p:nvPr>
        </p:nvSpPr>
        <p:spPr/>
        <p:txBody>
          <a:bodyPr/>
          <a:lstStyle/>
          <a:p>
            <a:r>
              <a:rPr lang="en-US" b="1" u="sng" dirty="0"/>
              <a:t>Implementation Idea</a:t>
            </a:r>
            <a:r>
              <a:rPr lang="en-US" u="sng" dirty="0"/>
              <a:t> </a:t>
            </a:r>
            <a:endParaRPr lang="en-IN" u="sng" dirty="0"/>
          </a:p>
        </p:txBody>
      </p:sp>
      <p:sp>
        <p:nvSpPr>
          <p:cNvPr id="3" name="Content Placeholder 2">
            <a:extLst>
              <a:ext uri="{FF2B5EF4-FFF2-40B4-BE49-F238E27FC236}">
                <a16:creationId xmlns:a16="http://schemas.microsoft.com/office/drawing/2014/main" id="{F2768A2A-14CF-4963-969C-CE67DD4EEC05}"/>
              </a:ext>
            </a:extLst>
          </p:cNvPr>
          <p:cNvSpPr>
            <a:spLocks noGrp="1"/>
          </p:cNvSpPr>
          <p:nvPr>
            <p:ph idx="1"/>
          </p:nvPr>
        </p:nvSpPr>
        <p:spPr/>
        <p:txBody>
          <a:bodyPr/>
          <a:lstStyle/>
          <a:p>
            <a:r>
              <a:rPr lang="en-US" dirty="0"/>
              <a:t>The main purpose behind developing this website is to highlight the idea of digitalization with the upcoming times. </a:t>
            </a:r>
          </a:p>
          <a:p>
            <a:r>
              <a:rPr lang="en-US" dirty="0"/>
              <a:t>Advance booking for car service, selecting locations and making things as simpler as it can be. </a:t>
            </a:r>
          </a:p>
          <a:p>
            <a:r>
              <a:rPr lang="en-US" dirty="0"/>
              <a:t>This platform will surely reduce this communication barrier and we will succeed in bringing profitable business to the company. </a:t>
            </a:r>
            <a:endParaRPr lang="en-IN" dirty="0"/>
          </a:p>
        </p:txBody>
      </p:sp>
    </p:spTree>
    <p:extLst>
      <p:ext uri="{BB962C8B-B14F-4D97-AF65-F5344CB8AC3E}">
        <p14:creationId xmlns:p14="http://schemas.microsoft.com/office/powerpoint/2010/main" val="381248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FF3F0-328A-4AF0-B783-6A0C090EBBA2}"/>
              </a:ext>
            </a:extLst>
          </p:cNvPr>
          <p:cNvSpPr>
            <a:spLocks noGrp="1"/>
          </p:cNvSpPr>
          <p:nvPr>
            <p:ph type="title"/>
          </p:nvPr>
        </p:nvSpPr>
        <p:spPr/>
        <p:txBody>
          <a:bodyPr/>
          <a:lstStyle/>
          <a:p>
            <a:r>
              <a:rPr lang="en-US" b="1" u="sng" dirty="0"/>
              <a:t>Features</a:t>
            </a:r>
            <a:endParaRPr lang="en-IN" b="1" u="sng" dirty="0"/>
          </a:p>
        </p:txBody>
      </p:sp>
      <p:sp>
        <p:nvSpPr>
          <p:cNvPr id="3" name="Content Placeholder 2">
            <a:extLst>
              <a:ext uri="{FF2B5EF4-FFF2-40B4-BE49-F238E27FC236}">
                <a16:creationId xmlns:a16="http://schemas.microsoft.com/office/drawing/2014/main" id="{D0F1D71A-75D3-4AA2-A594-DB19CACC8966}"/>
              </a:ext>
            </a:extLst>
          </p:cNvPr>
          <p:cNvSpPr>
            <a:spLocks noGrp="1"/>
          </p:cNvSpPr>
          <p:nvPr>
            <p:ph idx="1"/>
          </p:nvPr>
        </p:nvSpPr>
        <p:spPr/>
        <p:txBody>
          <a:bodyPr/>
          <a:lstStyle/>
          <a:p>
            <a:r>
              <a:rPr lang="en-US" dirty="0"/>
              <a:t> Users have to sign up to the Car servo if they are new. </a:t>
            </a:r>
          </a:p>
          <a:p>
            <a:r>
              <a:rPr lang="en-US" dirty="0"/>
              <a:t> It will have an admin panel from where admin will control all activities on Car servo. </a:t>
            </a:r>
          </a:p>
          <a:p>
            <a:r>
              <a:rPr lang="en-US" dirty="0"/>
              <a:t>Admin can see and edit everything on portal. </a:t>
            </a:r>
          </a:p>
          <a:p>
            <a:r>
              <a:rPr lang="en-US" dirty="0"/>
              <a:t>Users can give feedbacks and can select location.</a:t>
            </a:r>
            <a:endParaRPr lang="en-IN" dirty="0"/>
          </a:p>
        </p:txBody>
      </p:sp>
    </p:spTree>
    <p:extLst>
      <p:ext uri="{BB962C8B-B14F-4D97-AF65-F5344CB8AC3E}">
        <p14:creationId xmlns:p14="http://schemas.microsoft.com/office/powerpoint/2010/main" val="17557717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5B17E-563B-432C-AE35-58635BE3B6CD}"/>
              </a:ext>
            </a:extLst>
          </p:cNvPr>
          <p:cNvSpPr>
            <a:spLocks noGrp="1"/>
          </p:cNvSpPr>
          <p:nvPr>
            <p:ph type="title"/>
          </p:nvPr>
        </p:nvSpPr>
        <p:spPr/>
        <p:txBody>
          <a:bodyPr/>
          <a:lstStyle/>
          <a:p>
            <a:r>
              <a:rPr lang="en-US" b="1" u="sng" dirty="0"/>
              <a:t>Project Main</a:t>
            </a:r>
            <a:endParaRPr lang="en-IN" b="1" u="sng" dirty="0"/>
          </a:p>
        </p:txBody>
      </p:sp>
      <p:sp>
        <p:nvSpPr>
          <p:cNvPr id="3" name="Content Placeholder 2">
            <a:extLst>
              <a:ext uri="{FF2B5EF4-FFF2-40B4-BE49-F238E27FC236}">
                <a16:creationId xmlns:a16="http://schemas.microsoft.com/office/drawing/2014/main" id="{C1D03D7B-815E-48D6-A4A3-1B329F5D4385}"/>
              </a:ext>
            </a:extLst>
          </p:cNvPr>
          <p:cNvSpPr>
            <a:spLocks noGrp="1"/>
          </p:cNvSpPr>
          <p:nvPr>
            <p:ph idx="1"/>
          </p:nvPr>
        </p:nvSpPr>
        <p:spPr>
          <a:xfrm>
            <a:off x="677334" y="1584435"/>
            <a:ext cx="8596668" cy="4456928"/>
          </a:xfrm>
        </p:spPr>
        <p:txBody>
          <a:bodyPr>
            <a:normAutofit lnSpcReduction="10000"/>
          </a:bodyPr>
          <a:lstStyle/>
          <a:p>
            <a:r>
              <a:rPr lang="en-US" dirty="0"/>
              <a:t>Car servo is a website that will bring helps us in centralizing the data used for managing the tasks performed in an online shopping and online car service booking.  This website will work as a platform where customers can book their service by online portal. They can even give feedback and can even select the location by their own ease. The main motive of the project is to implement the idea of Digitalization of market with the upcoming times.</a:t>
            </a:r>
          </a:p>
          <a:p>
            <a:r>
              <a:rPr lang="en-US" dirty="0"/>
              <a:t>The system comprises of 2 major modules with their sub-modules as follows:  </a:t>
            </a:r>
          </a:p>
          <a:p>
            <a:pPr marL="0" indent="0">
              <a:buNone/>
            </a:pPr>
            <a:r>
              <a:rPr lang="en-US" dirty="0"/>
              <a:t>	</a:t>
            </a:r>
            <a:r>
              <a:rPr lang="en-US" u="sng" dirty="0"/>
              <a:t>Admin</a:t>
            </a:r>
          </a:p>
          <a:p>
            <a:pPr marL="0" indent="0">
              <a:buNone/>
            </a:pPr>
            <a:r>
              <a:rPr lang="en-US" i="1" dirty="0"/>
              <a:t> </a:t>
            </a:r>
            <a:r>
              <a:rPr lang="en-US" dirty="0"/>
              <a:t>      Login: Admin can login in his personal account using id and password.    	Manage: Admin can add, update and delete details.  </a:t>
            </a:r>
          </a:p>
          <a:p>
            <a:pPr marL="0" indent="0">
              <a:buNone/>
            </a:pPr>
            <a:r>
              <a:rPr lang="en-US" dirty="0"/>
              <a:t>	</a:t>
            </a:r>
            <a:r>
              <a:rPr lang="en-US" u="sng" dirty="0"/>
              <a:t>User</a:t>
            </a:r>
          </a:p>
          <a:p>
            <a:pPr marL="0" indent="0">
              <a:buNone/>
            </a:pPr>
            <a:r>
              <a:rPr lang="en-US" dirty="0"/>
              <a:t>	Login: User can login in his personal account using id and password.    	Booking: User can do booking for car service. </a:t>
            </a:r>
          </a:p>
          <a:p>
            <a:pPr marL="0" indent="0">
              <a:buNone/>
            </a:pPr>
            <a:r>
              <a:rPr lang="en-US" dirty="0"/>
              <a:t>	  </a:t>
            </a:r>
          </a:p>
        </p:txBody>
      </p:sp>
    </p:spTree>
    <p:extLst>
      <p:ext uri="{BB962C8B-B14F-4D97-AF65-F5344CB8AC3E}">
        <p14:creationId xmlns:p14="http://schemas.microsoft.com/office/powerpoint/2010/main" val="28814999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44649-F9CD-430A-AC4A-7081038082E3}"/>
              </a:ext>
            </a:extLst>
          </p:cNvPr>
          <p:cNvSpPr>
            <a:spLocks noGrp="1"/>
          </p:cNvSpPr>
          <p:nvPr>
            <p:ph type="title"/>
          </p:nvPr>
        </p:nvSpPr>
        <p:spPr/>
        <p:txBody>
          <a:bodyPr/>
          <a:lstStyle/>
          <a:p>
            <a:r>
              <a:rPr lang="en-US" b="1" u="sng" dirty="0"/>
              <a:t>Requirement</a:t>
            </a:r>
            <a:endParaRPr lang="en-IN" b="1" u="sng" dirty="0"/>
          </a:p>
        </p:txBody>
      </p:sp>
      <p:sp>
        <p:nvSpPr>
          <p:cNvPr id="3" name="Content Placeholder 2">
            <a:extLst>
              <a:ext uri="{FF2B5EF4-FFF2-40B4-BE49-F238E27FC236}">
                <a16:creationId xmlns:a16="http://schemas.microsoft.com/office/drawing/2014/main" id="{502EB411-F342-445F-B34E-811B878D0878}"/>
              </a:ext>
            </a:extLst>
          </p:cNvPr>
          <p:cNvSpPr>
            <a:spLocks noGrp="1"/>
          </p:cNvSpPr>
          <p:nvPr>
            <p:ph idx="1"/>
          </p:nvPr>
        </p:nvSpPr>
        <p:spPr>
          <a:xfrm>
            <a:off x="677334" y="1466193"/>
            <a:ext cx="8596668" cy="4575169"/>
          </a:xfrm>
        </p:spPr>
        <p:txBody>
          <a:bodyPr/>
          <a:lstStyle/>
          <a:p>
            <a:r>
              <a:rPr lang="en-IN" b="1" u="sng" dirty="0"/>
              <a:t>Hardware Requirements</a:t>
            </a:r>
            <a:r>
              <a:rPr lang="en-IN" dirty="0"/>
              <a:t>-   </a:t>
            </a:r>
          </a:p>
          <a:p>
            <a:r>
              <a:rPr lang="en-IN" dirty="0"/>
              <a:t>Processor → Intel Pentium IV (Minimum)</a:t>
            </a:r>
          </a:p>
          <a:p>
            <a:r>
              <a:rPr lang="en-IN" dirty="0"/>
              <a:t>RAM → 512 MB(Minimum)   </a:t>
            </a:r>
          </a:p>
          <a:p>
            <a:r>
              <a:rPr lang="en-IN" dirty="0"/>
              <a:t>Hard Disk → 24 GB System Drive   </a:t>
            </a:r>
          </a:p>
          <a:p>
            <a:r>
              <a:rPr lang="en-IN" dirty="0"/>
              <a:t>Monitor → Any</a:t>
            </a:r>
          </a:p>
          <a:p>
            <a:r>
              <a:rPr lang="en-IN" b="1" u="sng" dirty="0"/>
              <a:t>Software Requirements-</a:t>
            </a:r>
            <a:r>
              <a:rPr lang="en-IN" dirty="0"/>
              <a:t>   </a:t>
            </a:r>
          </a:p>
          <a:p>
            <a:r>
              <a:rPr lang="en-IN" dirty="0"/>
              <a:t>Operating System → Windows XP/Vista/7/8/10   </a:t>
            </a:r>
          </a:p>
          <a:p>
            <a:r>
              <a:rPr lang="en-IN" dirty="0"/>
              <a:t>Back End → JavaScript, PHP   </a:t>
            </a:r>
          </a:p>
          <a:p>
            <a:r>
              <a:rPr lang="en-IN" dirty="0"/>
              <a:t>Front End → HTML, CSS, XML   </a:t>
            </a:r>
          </a:p>
          <a:p>
            <a:r>
              <a:rPr lang="en-IN" dirty="0"/>
              <a:t>Database → My SQL </a:t>
            </a:r>
          </a:p>
          <a:p>
            <a:r>
              <a:rPr lang="en-IN" dirty="0"/>
              <a:t>Software → XAMPP, VS Code  </a:t>
            </a:r>
          </a:p>
        </p:txBody>
      </p:sp>
    </p:spTree>
    <p:extLst>
      <p:ext uri="{BB962C8B-B14F-4D97-AF65-F5344CB8AC3E}">
        <p14:creationId xmlns:p14="http://schemas.microsoft.com/office/powerpoint/2010/main" val="4033867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C68E2-79AE-4C88-B4C4-7D9B06F8B17B}"/>
              </a:ext>
            </a:extLst>
          </p:cNvPr>
          <p:cNvSpPr>
            <a:spLocks noGrp="1"/>
          </p:cNvSpPr>
          <p:nvPr>
            <p:ph type="title"/>
          </p:nvPr>
        </p:nvSpPr>
        <p:spPr/>
        <p:txBody>
          <a:bodyPr/>
          <a:lstStyle/>
          <a:p>
            <a:r>
              <a:rPr lang="en-US" b="1" u="sng" dirty="0"/>
              <a:t>Screenshots </a:t>
            </a:r>
            <a:endParaRPr lang="en-IN" b="1" u="sng" dirty="0"/>
          </a:p>
        </p:txBody>
      </p:sp>
      <p:pic>
        <p:nvPicPr>
          <p:cNvPr id="5" name="Content Placeholder 4">
            <a:extLst>
              <a:ext uri="{FF2B5EF4-FFF2-40B4-BE49-F238E27FC236}">
                <a16:creationId xmlns:a16="http://schemas.microsoft.com/office/drawing/2014/main" id="{5BEA94D2-E49F-44E6-82B6-48D7B8A2D3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6622" y="1512888"/>
            <a:ext cx="8358793" cy="4529137"/>
          </a:xfrm>
        </p:spPr>
      </p:pic>
    </p:spTree>
    <p:extLst>
      <p:ext uri="{BB962C8B-B14F-4D97-AF65-F5344CB8AC3E}">
        <p14:creationId xmlns:p14="http://schemas.microsoft.com/office/powerpoint/2010/main" val="8270681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31AAD-9C38-4773-A16B-B9AFF9B70FC6}"/>
              </a:ext>
            </a:extLst>
          </p:cNvPr>
          <p:cNvSpPr>
            <a:spLocks noGrp="1"/>
          </p:cNvSpPr>
          <p:nvPr>
            <p:ph type="title"/>
          </p:nvPr>
        </p:nvSpPr>
        <p:spPr/>
        <p:txBody>
          <a:bodyPr>
            <a:normAutofit fontScale="90000"/>
          </a:bodyPr>
          <a:lstStyle/>
          <a:p>
            <a:r>
              <a:rPr lang="en-US" b="1" dirty="0"/>
              <a:t>								</a:t>
            </a:r>
            <a:r>
              <a:rPr lang="en-US" sz="3600" b="1" u="sng" dirty="0"/>
              <a:t>Main Page</a:t>
            </a:r>
            <a:endParaRPr lang="en-IN" sz="3600" b="1" u="sng" dirty="0"/>
          </a:p>
        </p:txBody>
      </p:sp>
      <p:pic>
        <p:nvPicPr>
          <p:cNvPr id="6" name="Picture Placeholder 5">
            <a:extLst>
              <a:ext uri="{FF2B5EF4-FFF2-40B4-BE49-F238E27FC236}">
                <a16:creationId xmlns:a16="http://schemas.microsoft.com/office/drawing/2014/main" id="{73F60103-FA9F-4F82-AC26-218EBB618EF5}"/>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702" b="2702"/>
          <a:stretch>
            <a:fillRect/>
          </a:stretch>
        </p:blipFill>
        <p:spPr/>
      </p:pic>
      <p:sp>
        <p:nvSpPr>
          <p:cNvPr id="4" name="Text Placeholder 3">
            <a:extLst>
              <a:ext uri="{FF2B5EF4-FFF2-40B4-BE49-F238E27FC236}">
                <a16:creationId xmlns:a16="http://schemas.microsoft.com/office/drawing/2014/main" id="{6FCCA5BA-E8F9-4618-8C64-C9482CB93E53}"/>
              </a:ext>
            </a:extLst>
          </p:cNvPr>
          <p:cNvSpPr>
            <a:spLocks noGrp="1"/>
          </p:cNvSpPr>
          <p:nvPr>
            <p:ph type="body" sz="half" idx="2"/>
          </p:nvPr>
        </p:nvSpPr>
        <p:spPr>
          <a:xfrm flipV="1">
            <a:off x="677334" y="6041361"/>
            <a:ext cx="8596667" cy="45719"/>
          </a:xfrm>
        </p:spPr>
        <p:txBody>
          <a:bodyPr>
            <a:normAutofit fontScale="25000" lnSpcReduction="20000"/>
          </a:bodyPr>
          <a:lstStyle/>
          <a:p>
            <a:endParaRPr lang="en-IN" dirty="0"/>
          </a:p>
        </p:txBody>
      </p:sp>
    </p:spTree>
    <p:extLst>
      <p:ext uri="{BB962C8B-B14F-4D97-AF65-F5344CB8AC3E}">
        <p14:creationId xmlns:p14="http://schemas.microsoft.com/office/powerpoint/2010/main" val="35724136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64721-737E-4391-94D5-49C1BCC226E2}"/>
              </a:ext>
            </a:extLst>
          </p:cNvPr>
          <p:cNvSpPr>
            <a:spLocks noGrp="1"/>
          </p:cNvSpPr>
          <p:nvPr>
            <p:ph type="title"/>
          </p:nvPr>
        </p:nvSpPr>
        <p:spPr/>
        <p:txBody>
          <a:bodyPr>
            <a:normAutofit/>
          </a:bodyPr>
          <a:lstStyle/>
          <a:p>
            <a:r>
              <a:rPr lang="en-US" sz="4000" dirty="0">
                <a:latin typeface="Algerian" panose="04020705040A02060702" pitchFamily="82" charset="0"/>
              </a:rPr>
              <a:t>Content</a:t>
            </a:r>
          </a:p>
        </p:txBody>
      </p:sp>
      <p:sp>
        <p:nvSpPr>
          <p:cNvPr id="3" name="Content Placeholder 2">
            <a:extLst>
              <a:ext uri="{FF2B5EF4-FFF2-40B4-BE49-F238E27FC236}">
                <a16:creationId xmlns:a16="http://schemas.microsoft.com/office/drawing/2014/main" id="{44F3B468-F14B-43A1-B294-5C72B4790CBD}"/>
              </a:ext>
            </a:extLst>
          </p:cNvPr>
          <p:cNvSpPr>
            <a:spLocks noGrp="1"/>
          </p:cNvSpPr>
          <p:nvPr>
            <p:ph idx="1"/>
          </p:nvPr>
        </p:nvSpPr>
        <p:spPr>
          <a:xfrm>
            <a:off x="677334" y="1388533"/>
            <a:ext cx="8596668" cy="4652829"/>
          </a:xfrm>
        </p:spPr>
        <p:txBody>
          <a:bodyPr>
            <a:normAutofit/>
          </a:bodyPr>
          <a:lstStyle/>
          <a:p>
            <a:r>
              <a:rPr lang="en-US" sz="1400" dirty="0"/>
              <a:t>Introduction to HTML</a:t>
            </a:r>
          </a:p>
          <a:p>
            <a:pPr marL="0" indent="0">
              <a:buNone/>
            </a:pPr>
            <a:r>
              <a:rPr lang="en-US" sz="1400" dirty="0"/>
              <a:t>       -&gt;HTML Links</a:t>
            </a:r>
          </a:p>
          <a:p>
            <a:pPr marL="0" indent="0">
              <a:buNone/>
            </a:pPr>
            <a:r>
              <a:rPr lang="en-US" sz="1400" dirty="0"/>
              <a:t>       -&gt;HTML Styles – CSS</a:t>
            </a:r>
          </a:p>
          <a:p>
            <a:pPr marL="0" indent="0">
              <a:buNone/>
            </a:pPr>
            <a:r>
              <a:rPr lang="en-US" sz="1400" dirty="0"/>
              <a:t>       -&gt;</a:t>
            </a:r>
            <a:r>
              <a:rPr lang="en-US" dirty="0"/>
              <a:t> </a:t>
            </a:r>
            <a:r>
              <a:rPr lang="en-US" sz="1400" dirty="0"/>
              <a:t>class Attribute</a:t>
            </a:r>
          </a:p>
          <a:p>
            <a:pPr marL="0" indent="0">
              <a:buNone/>
            </a:pPr>
            <a:endParaRPr lang="en-US" sz="1400" dirty="0"/>
          </a:p>
          <a:p>
            <a:pPr marL="0" indent="0">
              <a:buNone/>
            </a:pPr>
            <a:endParaRPr lang="en-US" sz="1400" dirty="0"/>
          </a:p>
          <a:p>
            <a:pPr marL="0" indent="0">
              <a:buNone/>
            </a:pPr>
            <a:endParaRPr lang="en-US" sz="1400" dirty="0"/>
          </a:p>
        </p:txBody>
      </p:sp>
    </p:spTree>
    <p:extLst>
      <p:ext uri="{BB962C8B-B14F-4D97-AF65-F5344CB8AC3E}">
        <p14:creationId xmlns:p14="http://schemas.microsoft.com/office/powerpoint/2010/main" val="33329201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96F7D-936A-4CD9-B442-52E7BD644C92}"/>
              </a:ext>
            </a:extLst>
          </p:cNvPr>
          <p:cNvSpPr>
            <a:spLocks noGrp="1"/>
          </p:cNvSpPr>
          <p:nvPr>
            <p:ph type="title"/>
          </p:nvPr>
        </p:nvSpPr>
        <p:spPr/>
        <p:txBody>
          <a:bodyPr/>
          <a:lstStyle/>
          <a:p>
            <a:r>
              <a:rPr lang="en-US" dirty="0"/>
              <a:t>				    	</a:t>
            </a:r>
            <a:r>
              <a:rPr lang="en-US" b="1" u="sng" dirty="0"/>
              <a:t>Login Pages</a:t>
            </a:r>
            <a:endParaRPr lang="en-IN" b="1" u="sng" dirty="0"/>
          </a:p>
        </p:txBody>
      </p:sp>
      <p:pic>
        <p:nvPicPr>
          <p:cNvPr id="6" name="Content Placeholder 5">
            <a:extLst>
              <a:ext uri="{FF2B5EF4-FFF2-40B4-BE49-F238E27FC236}">
                <a16:creationId xmlns:a16="http://schemas.microsoft.com/office/drawing/2014/main" id="{ECF12A04-A074-4835-B545-AFE6A00CA01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77863" y="2160589"/>
            <a:ext cx="4183062" cy="3880773"/>
          </a:xfrm>
        </p:spPr>
      </p:pic>
      <p:pic>
        <p:nvPicPr>
          <p:cNvPr id="8" name="Content Placeholder 7">
            <a:extLst>
              <a:ext uri="{FF2B5EF4-FFF2-40B4-BE49-F238E27FC236}">
                <a16:creationId xmlns:a16="http://schemas.microsoft.com/office/drawing/2014/main" id="{43B721CA-58BA-477D-B414-81C6682A9C4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089525" y="2160589"/>
            <a:ext cx="4184650" cy="3880772"/>
          </a:xfrm>
        </p:spPr>
      </p:pic>
    </p:spTree>
    <p:extLst>
      <p:ext uri="{BB962C8B-B14F-4D97-AF65-F5344CB8AC3E}">
        <p14:creationId xmlns:p14="http://schemas.microsoft.com/office/powerpoint/2010/main" val="3246320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4EC09-4195-4D7F-9D2A-EAC41AD709B1}"/>
              </a:ext>
            </a:extLst>
          </p:cNvPr>
          <p:cNvSpPr>
            <a:spLocks noGrp="1"/>
          </p:cNvSpPr>
          <p:nvPr>
            <p:ph type="title"/>
          </p:nvPr>
        </p:nvSpPr>
        <p:spPr/>
        <p:txBody>
          <a:bodyPr/>
          <a:lstStyle/>
          <a:p>
            <a:r>
              <a:rPr lang="en-US" dirty="0"/>
              <a:t>				</a:t>
            </a:r>
            <a:r>
              <a:rPr lang="en-US" b="1" u="sng" dirty="0"/>
              <a:t>Options for Account</a:t>
            </a:r>
            <a:endParaRPr lang="en-IN" b="1" u="sng" dirty="0"/>
          </a:p>
        </p:txBody>
      </p:sp>
      <p:pic>
        <p:nvPicPr>
          <p:cNvPr id="8" name="Content Placeholder 7">
            <a:extLst>
              <a:ext uri="{FF2B5EF4-FFF2-40B4-BE49-F238E27FC236}">
                <a16:creationId xmlns:a16="http://schemas.microsoft.com/office/drawing/2014/main" id="{1CE02574-2393-40A5-83B7-1E744ED73FB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525" y="1930400"/>
            <a:ext cx="4184650" cy="3926490"/>
          </a:xfrm>
        </p:spPr>
      </p:pic>
      <p:pic>
        <p:nvPicPr>
          <p:cNvPr id="12" name="Content Placeholder 11">
            <a:extLst>
              <a:ext uri="{FF2B5EF4-FFF2-40B4-BE49-F238E27FC236}">
                <a16:creationId xmlns:a16="http://schemas.microsoft.com/office/drawing/2014/main" id="{47EBC750-130A-4056-B004-8641CE507E46}"/>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677863" y="1930400"/>
            <a:ext cx="4183062" cy="3989552"/>
          </a:xfrm>
        </p:spPr>
      </p:pic>
    </p:spTree>
    <p:extLst>
      <p:ext uri="{BB962C8B-B14F-4D97-AF65-F5344CB8AC3E}">
        <p14:creationId xmlns:p14="http://schemas.microsoft.com/office/powerpoint/2010/main" val="42135978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7D91E-107A-4F69-B718-FBFD060A49AE}"/>
              </a:ext>
            </a:extLst>
          </p:cNvPr>
          <p:cNvSpPr>
            <a:spLocks noGrp="1"/>
          </p:cNvSpPr>
          <p:nvPr>
            <p:ph type="title"/>
          </p:nvPr>
        </p:nvSpPr>
        <p:spPr/>
        <p:txBody>
          <a:bodyPr/>
          <a:lstStyle/>
          <a:p>
            <a:r>
              <a:rPr lang="en-US" b="1" dirty="0"/>
              <a:t>					</a:t>
            </a:r>
            <a:r>
              <a:rPr lang="en-US" b="1" u="sng" dirty="0"/>
              <a:t>Other details</a:t>
            </a:r>
            <a:endParaRPr lang="en-IN" b="1" u="sng" dirty="0"/>
          </a:p>
        </p:txBody>
      </p:sp>
      <p:pic>
        <p:nvPicPr>
          <p:cNvPr id="6" name="Content Placeholder 5">
            <a:extLst>
              <a:ext uri="{FF2B5EF4-FFF2-40B4-BE49-F238E27FC236}">
                <a16:creationId xmlns:a16="http://schemas.microsoft.com/office/drawing/2014/main" id="{728FBEB5-B13A-4F6E-99E6-37402D21133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77863" y="2427889"/>
            <a:ext cx="4183062" cy="3618188"/>
          </a:xfrm>
        </p:spPr>
      </p:pic>
      <p:pic>
        <p:nvPicPr>
          <p:cNvPr id="8" name="Content Placeholder 7">
            <a:extLst>
              <a:ext uri="{FF2B5EF4-FFF2-40B4-BE49-F238E27FC236}">
                <a16:creationId xmlns:a16="http://schemas.microsoft.com/office/drawing/2014/main" id="{99B3CD79-0E4D-4E55-A401-F961CE09948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089525" y="2427889"/>
            <a:ext cx="4184650" cy="3507828"/>
          </a:xfrm>
        </p:spPr>
      </p:pic>
    </p:spTree>
    <p:extLst>
      <p:ext uri="{BB962C8B-B14F-4D97-AF65-F5344CB8AC3E}">
        <p14:creationId xmlns:p14="http://schemas.microsoft.com/office/powerpoint/2010/main" val="28084707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A0955-98D0-4D20-B518-81DE0562FECA}"/>
              </a:ext>
            </a:extLst>
          </p:cNvPr>
          <p:cNvSpPr>
            <a:spLocks noGrp="1"/>
          </p:cNvSpPr>
          <p:nvPr>
            <p:ph type="title"/>
          </p:nvPr>
        </p:nvSpPr>
        <p:spPr/>
        <p:txBody>
          <a:bodyPr/>
          <a:lstStyle/>
          <a:p>
            <a:r>
              <a:rPr lang="en-US" dirty="0"/>
              <a:t>						</a:t>
            </a:r>
            <a:r>
              <a:rPr lang="en-US" b="1" u="sng" dirty="0"/>
              <a:t>Other Details</a:t>
            </a:r>
            <a:endParaRPr lang="en-IN" b="1" u="sng" dirty="0"/>
          </a:p>
        </p:txBody>
      </p:sp>
      <p:pic>
        <p:nvPicPr>
          <p:cNvPr id="6" name="Content Placeholder 5">
            <a:extLst>
              <a:ext uri="{FF2B5EF4-FFF2-40B4-BE49-F238E27FC236}">
                <a16:creationId xmlns:a16="http://schemas.microsoft.com/office/drawing/2014/main" id="{56E93375-CB6D-4616-B388-EE5602E6004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77863" y="1930400"/>
            <a:ext cx="4183062" cy="4052615"/>
          </a:xfrm>
        </p:spPr>
      </p:pic>
      <p:pic>
        <p:nvPicPr>
          <p:cNvPr id="8" name="Content Placeholder 7">
            <a:extLst>
              <a:ext uri="{FF2B5EF4-FFF2-40B4-BE49-F238E27FC236}">
                <a16:creationId xmlns:a16="http://schemas.microsoft.com/office/drawing/2014/main" id="{F375101A-3989-40B2-AAA3-AA997483C30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089525" y="1930401"/>
            <a:ext cx="4184650" cy="4131440"/>
          </a:xfrm>
        </p:spPr>
      </p:pic>
    </p:spTree>
    <p:extLst>
      <p:ext uri="{BB962C8B-B14F-4D97-AF65-F5344CB8AC3E}">
        <p14:creationId xmlns:p14="http://schemas.microsoft.com/office/powerpoint/2010/main" val="557447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F284F-2C10-452F-8044-92C7A5F65E05}"/>
              </a:ext>
            </a:extLst>
          </p:cNvPr>
          <p:cNvSpPr>
            <a:spLocks noGrp="1"/>
          </p:cNvSpPr>
          <p:nvPr>
            <p:ph type="title"/>
          </p:nvPr>
        </p:nvSpPr>
        <p:spPr/>
        <p:txBody>
          <a:bodyPr/>
          <a:lstStyle/>
          <a:p>
            <a:r>
              <a:rPr lang="en-US" b="1" u="sng" dirty="0"/>
              <a:t>Future Scope</a:t>
            </a:r>
            <a:endParaRPr lang="en-IN" b="1" u="sng" dirty="0"/>
          </a:p>
        </p:txBody>
      </p:sp>
      <p:sp>
        <p:nvSpPr>
          <p:cNvPr id="3" name="Content Placeholder 2">
            <a:extLst>
              <a:ext uri="{FF2B5EF4-FFF2-40B4-BE49-F238E27FC236}">
                <a16:creationId xmlns:a16="http://schemas.microsoft.com/office/drawing/2014/main" id="{98EEED67-B869-44BC-A11D-378A0E824B4D}"/>
              </a:ext>
            </a:extLst>
          </p:cNvPr>
          <p:cNvSpPr>
            <a:spLocks noGrp="1"/>
          </p:cNvSpPr>
          <p:nvPr>
            <p:ph idx="1"/>
          </p:nvPr>
        </p:nvSpPr>
        <p:spPr/>
        <p:txBody>
          <a:bodyPr/>
          <a:lstStyle/>
          <a:p>
            <a:r>
              <a:rPr lang="en-US" dirty="0"/>
              <a:t>Chatbot with complete functionality. </a:t>
            </a:r>
          </a:p>
          <a:p>
            <a:r>
              <a:rPr lang="en-US" dirty="0"/>
              <a:t>More options and properties can be added. </a:t>
            </a:r>
          </a:p>
          <a:p>
            <a:r>
              <a:rPr lang="en-US" dirty="0"/>
              <a:t> Face Detector auto login.</a:t>
            </a:r>
            <a:endParaRPr lang="en-IN" dirty="0"/>
          </a:p>
        </p:txBody>
      </p:sp>
    </p:spTree>
    <p:extLst>
      <p:ext uri="{BB962C8B-B14F-4D97-AF65-F5344CB8AC3E}">
        <p14:creationId xmlns:p14="http://schemas.microsoft.com/office/powerpoint/2010/main" val="35999061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DFDC8-1F19-4D77-8BA3-AB88479CD332}"/>
              </a:ext>
            </a:extLst>
          </p:cNvPr>
          <p:cNvSpPr>
            <a:spLocks noGrp="1"/>
          </p:cNvSpPr>
          <p:nvPr>
            <p:ph type="title"/>
          </p:nvPr>
        </p:nvSpPr>
        <p:spPr/>
        <p:txBody>
          <a:bodyPr/>
          <a:lstStyle/>
          <a:p>
            <a:r>
              <a:rPr lang="en-US" dirty="0">
                <a:latin typeface="Algerian" panose="04020705040A02060702" pitchFamily="82" charset="0"/>
              </a:rPr>
              <a:t>BIBLIOGRAPHY AND REFERENCES</a:t>
            </a:r>
            <a:br>
              <a:rPr lang="en-US" dirty="0"/>
            </a:br>
            <a:endParaRPr lang="en-US" dirty="0"/>
          </a:p>
        </p:txBody>
      </p:sp>
      <p:sp>
        <p:nvSpPr>
          <p:cNvPr id="3" name="Content Placeholder 2">
            <a:extLst>
              <a:ext uri="{FF2B5EF4-FFF2-40B4-BE49-F238E27FC236}">
                <a16:creationId xmlns:a16="http://schemas.microsoft.com/office/drawing/2014/main" id="{CC4A5FF4-3EE7-4F10-81B1-9C9194EC65E4}"/>
              </a:ext>
            </a:extLst>
          </p:cNvPr>
          <p:cNvSpPr>
            <a:spLocks noGrp="1"/>
          </p:cNvSpPr>
          <p:nvPr>
            <p:ph idx="1"/>
          </p:nvPr>
        </p:nvSpPr>
        <p:spPr/>
        <p:txBody>
          <a:bodyPr/>
          <a:lstStyle/>
          <a:p>
            <a:r>
              <a:rPr lang="en-US" sz="2000" u="sng" dirty="0"/>
              <a:t>WEBSITES : </a:t>
            </a:r>
          </a:p>
          <a:p>
            <a:r>
              <a:rPr lang="en-US" dirty="0">
                <a:hlinkClick r:id="rId2"/>
              </a:rPr>
              <a:t>https://www.geeksforgeeks.org</a:t>
            </a:r>
            <a:endParaRPr lang="en-US" dirty="0"/>
          </a:p>
          <a:p>
            <a:r>
              <a:rPr lang="en-US" dirty="0">
                <a:solidFill>
                  <a:schemeClr val="accent1"/>
                </a:solidFill>
                <a:hlinkClick r:id="rId3"/>
              </a:rPr>
              <a:t>www.infomatics.info</a:t>
            </a:r>
            <a:endParaRPr lang="en-US" dirty="0">
              <a:solidFill>
                <a:schemeClr val="accent1"/>
              </a:solidFill>
            </a:endParaRPr>
          </a:p>
          <a:p>
            <a:r>
              <a:rPr lang="en-US" dirty="0">
                <a:hlinkClick r:id="rId4"/>
              </a:rPr>
              <a:t>https://www.w3schools.com/</a:t>
            </a:r>
            <a:r>
              <a:rPr lang="en-US" dirty="0">
                <a:hlinkClick r:id="rId5"/>
              </a:rPr>
              <a:t>/</a:t>
            </a:r>
            <a:endParaRPr lang="en-US" dirty="0"/>
          </a:p>
          <a:p>
            <a:endParaRPr lang="en-US" dirty="0">
              <a:solidFill>
                <a:schemeClr val="accent1"/>
              </a:solidFill>
            </a:endParaRPr>
          </a:p>
          <a:p>
            <a:pPr marL="0" indent="0">
              <a:buNone/>
            </a:pPr>
            <a:endParaRPr lang="en-US" dirty="0"/>
          </a:p>
        </p:txBody>
      </p:sp>
    </p:spTree>
    <p:extLst>
      <p:ext uri="{BB962C8B-B14F-4D97-AF65-F5344CB8AC3E}">
        <p14:creationId xmlns:p14="http://schemas.microsoft.com/office/powerpoint/2010/main" val="15577314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EBD51-2126-41BE-B55B-DD0CCAADB268}"/>
              </a:ext>
            </a:extLst>
          </p:cNvPr>
          <p:cNvSpPr>
            <a:spLocks noGrp="1"/>
          </p:cNvSpPr>
          <p:nvPr>
            <p:ph type="title"/>
          </p:nvPr>
        </p:nvSpPr>
        <p:spPr>
          <a:xfrm>
            <a:off x="677334" y="1016000"/>
            <a:ext cx="8596668" cy="959556"/>
          </a:xfrm>
        </p:spPr>
        <p:txBody>
          <a:bodyPr>
            <a:normAutofit fontScale="90000"/>
          </a:bodyPr>
          <a:lstStyle/>
          <a:p>
            <a:r>
              <a:rPr lang="en-US" dirty="0"/>
              <a:t>HTML Links</a:t>
            </a:r>
            <a:br>
              <a:rPr lang="en-US" dirty="0"/>
            </a:br>
            <a:endParaRPr lang="en-US" dirty="0"/>
          </a:p>
        </p:txBody>
      </p:sp>
      <p:sp>
        <p:nvSpPr>
          <p:cNvPr id="3" name="Content Placeholder 2">
            <a:extLst>
              <a:ext uri="{FF2B5EF4-FFF2-40B4-BE49-F238E27FC236}">
                <a16:creationId xmlns:a16="http://schemas.microsoft.com/office/drawing/2014/main" id="{4782CD0E-29DF-431F-B564-112017DAE194}"/>
              </a:ext>
            </a:extLst>
          </p:cNvPr>
          <p:cNvSpPr>
            <a:spLocks noGrp="1"/>
          </p:cNvSpPr>
          <p:nvPr>
            <p:ph idx="1"/>
          </p:nvPr>
        </p:nvSpPr>
        <p:spPr>
          <a:xfrm>
            <a:off x="677334" y="2325511"/>
            <a:ext cx="8596668" cy="3273778"/>
          </a:xfrm>
        </p:spPr>
        <p:txBody>
          <a:bodyPr/>
          <a:lstStyle/>
          <a:p>
            <a:r>
              <a:rPr lang="en-US" dirty="0"/>
              <a:t>HTML links are hyperlinks.</a:t>
            </a:r>
          </a:p>
          <a:p>
            <a:r>
              <a:rPr lang="en-US" dirty="0"/>
              <a:t> </a:t>
            </a:r>
            <a:r>
              <a:rPr lang="en-US" altLang="en-US" sz="1600" dirty="0">
                <a:solidFill>
                  <a:srgbClr val="000000"/>
                </a:solidFill>
                <a:latin typeface="Verdana" panose="020B0604030504040204" pitchFamily="34" charset="0"/>
              </a:rPr>
              <a:t>Hyperlinks are defined with the HTML </a:t>
            </a:r>
            <a:r>
              <a:rPr lang="en-US" altLang="en-US" sz="1600" dirty="0">
                <a:solidFill>
                  <a:srgbClr val="DC143C"/>
                </a:solidFill>
                <a:latin typeface="Consolas" panose="020B0609020204030204" pitchFamily="49" charset="0"/>
              </a:rPr>
              <a:t>&lt;a&gt;</a:t>
            </a:r>
            <a:r>
              <a:rPr lang="en-US" altLang="en-US" sz="1600" dirty="0">
                <a:solidFill>
                  <a:srgbClr val="000000"/>
                </a:solidFill>
                <a:latin typeface="Verdana" panose="020B0604030504040204" pitchFamily="34" charset="0"/>
              </a:rPr>
              <a:t> tag:</a:t>
            </a:r>
            <a:r>
              <a:rPr lang="en-US" altLang="en-US" sz="1600" dirty="0">
                <a:solidFill>
                  <a:schemeClr val="tx1"/>
                </a:solidFill>
              </a:rPr>
              <a:t> </a:t>
            </a:r>
            <a:endParaRPr lang="en-US" altLang="en-US" sz="1600" dirty="0">
              <a:solidFill>
                <a:schemeClr val="tx1"/>
              </a:solidFill>
              <a:latin typeface="Arial" panose="020B0604020202020204" pitchFamily="34" charset="0"/>
            </a:endParaRPr>
          </a:p>
          <a:p>
            <a:pPr marL="0" indent="0">
              <a:buNone/>
            </a:pPr>
            <a:r>
              <a:rPr lang="en-US" sz="1600" dirty="0">
                <a:solidFill>
                  <a:schemeClr val="tx1"/>
                </a:solidFill>
                <a:latin typeface="Arial" panose="020B0604020202020204" pitchFamily="34" charset="0"/>
              </a:rPr>
              <a:t>              </a:t>
            </a:r>
            <a:r>
              <a:rPr lang="en-US" dirty="0"/>
              <a:t>&lt;a </a:t>
            </a:r>
            <a:r>
              <a:rPr lang="en-US" dirty="0" err="1"/>
              <a:t>href</a:t>
            </a:r>
            <a:r>
              <a:rPr lang="en-US" dirty="0"/>
              <a:t>="</a:t>
            </a:r>
            <a:r>
              <a:rPr lang="en-US" i="1" dirty="0" err="1"/>
              <a:t>url</a:t>
            </a:r>
            <a:r>
              <a:rPr lang="en-US" dirty="0"/>
              <a:t>"&gt;</a:t>
            </a:r>
            <a:r>
              <a:rPr lang="en-US" i="1" dirty="0"/>
              <a:t>link text</a:t>
            </a:r>
            <a:r>
              <a:rPr lang="en-US" dirty="0"/>
              <a:t>&lt;/a&gt;</a:t>
            </a:r>
          </a:p>
          <a:p>
            <a:pPr marL="0" indent="0">
              <a:buNone/>
            </a:pPr>
            <a:r>
              <a:rPr lang="en-US" sz="1600" dirty="0"/>
              <a:t> </a:t>
            </a:r>
          </a:p>
          <a:p>
            <a:r>
              <a:rPr lang="en-US" altLang="en-US" sz="1600" dirty="0">
                <a:solidFill>
                  <a:srgbClr val="000000"/>
                </a:solidFill>
                <a:latin typeface="Verdana" panose="020B0604030504040204" pitchFamily="34" charset="0"/>
              </a:rPr>
              <a:t>Use the </a:t>
            </a:r>
            <a:r>
              <a:rPr lang="en-US" altLang="en-US" sz="1600" dirty="0">
                <a:solidFill>
                  <a:srgbClr val="DC143C"/>
                </a:solidFill>
                <a:latin typeface="Consolas" panose="020B0609020204030204" pitchFamily="49" charset="0"/>
              </a:rPr>
              <a:t>target</a:t>
            </a:r>
            <a:r>
              <a:rPr lang="en-US" altLang="en-US" sz="1600" dirty="0">
                <a:solidFill>
                  <a:srgbClr val="000000"/>
                </a:solidFill>
                <a:latin typeface="Verdana" panose="020B0604030504040204" pitchFamily="34" charset="0"/>
              </a:rPr>
              <a:t> attribute to define where to open the linked document</a:t>
            </a:r>
          </a:p>
          <a:p>
            <a:r>
              <a:rPr lang="en-US" altLang="en-US" sz="1600" dirty="0">
                <a:solidFill>
                  <a:srgbClr val="000000"/>
                </a:solidFill>
                <a:latin typeface="Verdana" panose="020B0604030504040204" pitchFamily="34" charset="0"/>
              </a:rPr>
              <a:t>Use the </a:t>
            </a:r>
            <a:r>
              <a:rPr lang="en-US" altLang="en-US" sz="1600" dirty="0">
                <a:solidFill>
                  <a:srgbClr val="DC143C"/>
                </a:solidFill>
                <a:latin typeface="Consolas" panose="020B0609020204030204" pitchFamily="49" charset="0"/>
              </a:rPr>
              <a:t>&lt;</a:t>
            </a:r>
            <a:r>
              <a:rPr lang="en-US" altLang="en-US" sz="1600" dirty="0" err="1">
                <a:solidFill>
                  <a:srgbClr val="DC143C"/>
                </a:solidFill>
                <a:latin typeface="Consolas" panose="020B0609020204030204" pitchFamily="49" charset="0"/>
              </a:rPr>
              <a:t>img</a:t>
            </a:r>
            <a:r>
              <a:rPr lang="en-US" altLang="en-US" sz="1600" dirty="0">
                <a:solidFill>
                  <a:srgbClr val="DC143C"/>
                </a:solidFill>
                <a:latin typeface="Consolas" panose="020B0609020204030204" pitchFamily="49" charset="0"/>
              </a:rPr>
              <a:t>&gt;</a:t>
            </a:r>
            <a:r>
              <a:rPr lang="en-US" altLang="en-US" sz="1600" dirty="0">
                <a:solidFill>
                  <a:srgbClr val="000000"/>
                </a:solidFill>
                <a:latin typeface="Verdana" panose="020B0604030504040204" pitchFamily="34" charset="0"/>
              </a:rPr>
              <a:t> element (inside &lt;a&gt;) to use an image as a link</a:t>
            </a:r>
            <a:endParaRPr lang="en-US" sz="1600" dirty="0"/>
          </a:p>
        </p:txBody>
      </p:sp>
      <p:sp>
        <p:nvSpPr>
          <p:cNvPr id="5" name="Rectangle 2">
            <a:extLst>
              <a:ext uri="{FF2B5EF4-FFF2-40B4-BE49-F238E27FC236}">
                <a16:creationId xmlns:a16="http://schemas.microsoft.com/office/drawing/2014/main" id="{79C313BD-DD34-416B-81BD-4AFF1E674D49}"/>
              </a:ext>
            </a:extLst>
          </p:cNvPr>
          <p:cNvSpPr>
            <a:spLocks noChangeArrowheads="1"/>
          </p:cNvSpPr>
          <p:nvPr/>
        </p:nvSpPr>
        <p:spPr bwMode="auto">
          <a:xfrm>
            <a:off x="0" y="-184666"/>
            <a:ext cx="184731" cy="369332"/>
          </a:xfrm>
          <a:prstGeom prst="rect">
            <a:avLst/>
          </a:prstGeom>
          <a:solidFill>
            <a:srgbClr val="F1F1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D6EBDA5D-6E9F-46B9-B60B-998F47676B39}"/>
              </a:ext>
            </a:extLst>
          </p:cNvPr>
          <p:cNvSpPr>
            <a:spLocks noChangeArrowheads="1"/>
          </p:cNvSpPr>
          <p:nvPr/>
        </p:nvSpPr>
        <p:spPr bwMode="auto">
          <a:xfrm>
            <a:off x="0" y="-492443"/>
            <a:ext cx="184731" cy="984885"/>
          </a:xfrm>
          <a:prstGeom prst="rect">
            <a:avLst/>
          </a:prstGeom>
          <a:solidFill>
            <a:srgbClr val="F1F1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rgbClr val="000000"/>
              </a:solidFill>
              <a:effectLst/>
              <a:latin typeface="Verdana" panose="020B0604030504040204" pitchFamily="34" charset="0"/>
            </a:endParaRPr>
          </a:p>
          <a:p>
            <a:pPr defTabSz="914400" eaLnBrk="0" fontAlgn="base" hangingPunct="0">
              <a:spcBef>
                <a:spcPct val="0"/>
              </a:spcBef>
              <a:spcAft>
                <a:spcPct val="0"/>
              </a:spcAft>
            </a:pPr>
            <a:br>
              <a:rPr kumimoji="0" lang="en-US" altLang="en-US" sz="1100" b="0" i="0" u="none" strike="noStrike" cap="none" normalizeH="0" baseline="0" dirty="0">
                <a:ln>
                  <a:noFill/>
                </a:ln>
                <a:solidFill>
                  <a:schemeClr val="tx1"/>
                </a:solidFill>
                <a:effectLst/>
              </a:rPr>
            </a:br>
            <a:endParaRPr lang="en-US" altLang="en-US" dirty="0">
              <a:solidFill>
                <a:srgbClr val="000000"/>
              </a:solidFill>
              <a:latin typeface="Verdana" panose="020B060403050404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14257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B6A1B-D13F-4AD6-845A-B411C18339BE}"/>
              </a:ext>
            </a:extLst>
          </p:cNvPr>
          <p:cNvSpPr>
            <a:spLocks noGrp="1"/>
          </p:cNvSpPr>
          <p:nvPr>
            <p:ph type="title"/>
          </p:nvPr>
        </p:nvSpPr>
        <p:spPr/>
        <p:txBody>
          <a:bodyPr/>
          <a:lstStyle/>
          <a:p>
            <a:r>
              <a:rPr lang="en-US" dirty="0"/>
              <a:t>HTML Styles - CSS</a:t>
            </a:r>
          </a:p>
        </p:txBody>
      </p:sp>
      <p:sp>
        <p:nvSpPr>
          <p:cNvPr id="3" name="Content Placeholder 2">
            <a:extLst>
              <a:ext uri="{FF2B5EF4-FFF2-40B4-BE49-F238E27FC236}">
                <a16:creationId xmlns:a16="http://schemas.microsoft.com/office/drawing/2014/main" id="{FE6D98BA-73D1-4CCA-A069-12BB24391E6C}"/>
              </a:ext>
            </a:extLst>
          </p:cNvPr>
          <p:cNvSpPr>
            <a:spLocks noGrp="1"/>
          </p:cNvSpPr>
          <p:nvPr>
            <p:ph idx="1"/>
          </p:nvPr>
        </p:nvSpPr>
        <p:spPr/>
        <p:txBody>
          <a:bodyPr/>
          <a:lstStyle/>
          <a:p>
            <a:r>
              <a:rPr lang="en-US" altLang="en-US" dirty="0">
                <a:solidFill>
                  <a:srgbClr val="000000"/>
                </a:solidFill>
                <a:latin typeface="Verdana" panose="020B0604030504040204" pitchFamily="34" charset="0"/>
              </a:rPr>
              <a:t> Use the HTML </a:t>
            </a:r>
            <a:r>
              <a:rPr lang="en-US" altLang="en-US" dirty="0">
                <a:solidFill>
                  <a:srgbClr val="DC143C"/>
                </a:solidFill>
                <a:latin typeface="Consolas" panose="020B0609020204030204" pitchFamily="49" charset="0"/>
              </a:rPr>
              <a:t>style</a:t>
            </a:r>
            <a:r>
              <a:rPr lang="en-US" altLang="en-US" dirty="0">
                <a:solidFill>
                  <a:srgbClr val="000000"/>
                </a:solidFill>
                <a:latin typeface="Verdana" panose="020B0604030504040204" pitchFamily="34" charset="0"/>
              </a:rPr>
              <a:t> attribute for inline styling</a:t>
            </a:r>
          </a:p>
          <a:p>
            <a:r>
              <a:rPr lang="en-US" altLang="en-US" dirty="0">
                <a:solidFill>
                  <a:srgbClr val="000000"/>
                </a:solidFill>
                <a:latin typeface="Verdana" panose="020B0604030504040204" pitchFamily="34" charset="0"/>
              </a:rPr>
              <a:t>Use the HTML </a:t>
            </a:r>
            <a:r>
              <a:rPr lang="en-US" altLang="en-US" dirty="0">
                <a:solidFill>
                  <a:srgbClr val="DC143C"/>
                </a:solidFill>
                <a:latin typeface="Consolas" panose="020B0609020204030204" pitchFamily="49" charset="0"/>
              </a:rPr>
              <a:t>&lt;style&gt;</a:t>
            </a:r>
            <a:r>
              <a:rPr lang="en-US" altLang="en-US" dirty="0">
                <a:solidFill>
                  <a:srgbClr val="000000"/>
                </a:solidFill>
                <a:latin typeface="Verdana" panose="020B0604030504040204" pitchFamily="34" charset="0"/>
              </a:rPr>
              <a:t> element to define internal CSS</a:t>
            </a:r>
          </a:p>
          <a:p>
            <a:r>
              <a:rPr lang="en-US" altLang="en-US" dirty="0">
                <a:solidFill>
                  <a:srgbClr val="000000"/>
                </a:solidFill>
                <a:latin typeface="Verdana" panose="020B0604030504040204" pitchFamily="34" charset="0"/>
              </a:rPr>
              <a:t>Use the HTML </a:t>
            </a:r>
            <a:r>
              <a:rPr lang="en-US" altLang="en-US" dirty="0">
                <a:solidFill>
                  <a:srgbClr val="DC143C"/>
                </a:solidFill>
                <a:latin typeface="Consolas" panose="020B0609020204030204" pitchFamily="49" charset="0"/>
              </a:rPr>
              <a:t>&lt;link&gt;</a:t>
            </a:r>
            <a:r>
              <a:rPr lang="en-US" altLang="en-US" dirty="0">
                <a:solidFill>
                  <a:srgbClr val="000000"/>
                </a:solidFill>
                <a:latin typeface="Verdana" panose="020B0604030504040204" pitchFamily="34" charset="0"/>
              </a:rPr>
              <a:t> element to refer to an external CSS file</a:t>
            </a:r>
          </a:p>
          <a:p>
            <a:r>
              <a:rPr lang="en-US" altLang="en-US" dirty="0">
                <a:solidFill>
                  <a:srgbClr val="000000"/>
                </a:solidFill>
                <a:latin typeface="Verdana" panose="020B0604030504040204" pitchFamily="34" charset="0"/>
              </a:rPr>
              <a:t>Use the HTML </a:t>
            </a:r>
            <a:r>
              <a:rPr lang="en-US" altLang="en-US" dirty="0">
                <a:solidFill>
                  <a:srgbClr val="DC143C"/>
                </a:solidFill>
                <a:latin typeface="Consolas" panose="020B0609020204030204" pitchFamily="49" charset="0"/>
              </a:rPr>
              <a:t>&lt;head&gt;</a:t>
            </a:r>
            <a:r>
              <a:rPr lang="en-US" altLang="en-US" dirty="0">
                <a:solidFill>
                  <a:srgbClr val="000000"/>
                </a:solidFill>
                <a:latin typeface="Verdana" panose="020B0604030504040204" pitchFamily="34" charset="0"/>
              </a:rPr>
              <a:t> element to store &lt;style&gt; and &lt;link&gt; elements</a:t>
            </a:r>
          </a:p>
          <a:p>
            <a:r>
              <a:rPr lang="en-US" altLang="en-US" dirty="0">
                <a:solidFill>
                  <a:srgbClr val="000000"/>
                </a:solidFill>
                <a:latin typeface="Verdana" panose="020B0604030504040204" pitchFamily="34" charset="0"/>
              </a:rPr>
              <a:t>Use the CSS </a:t>
            </a:r>
            <a:r>
              <a:rPr lang="en-US" altLang="en-US" dirty="0">
                <a:solidFill>
                  <a:srgbClr val="DC143C"/>
                </a:solidFill>
                <a:latin typeface="Consolas" panose="020B0609020204030204" pitchFamily="49" charset="0"/>
              </a:rPr>
              <a:t>color</a:t>
            </a:r>
            <a:r>
              <a:rPr lang="en-US" altLang="en-US" dirty="0">
                <a:solidFill>
                  <a:srgbClr val="000000"/>
                </a:solidFill>
                <a:latin typeface="Verdana" panose="020B0604030504040204" pitchFamily="34" charset="0"/>
              </a:rPr>
              <a:t> property for text colors</a:t>
            </a:r>
          </a:p>
          <a:p>
            <a:r>
              <a:rPr lang="en-US" altLang="en-US" dirty="0">
                <a:solidFill>
                  <a:srgbClr val="000000"/>
                </a:solidFill>
                <a:latin typeface="Verdana" panose="020B0604030504040204" pitchFamily="34" charset="0"/>
              </a:rPr>
              <a:t>Use the CSS </a:t>
            </a:r>
            <a:r>
              <a:rPr lang="en-US" altLang="en-US" dirty="0">
                <a:solidFill>
                  <a:srgbClr val="DC143C"/>
                </a:solidFill>
                <a:latin typeface="Consolas" panose="020B0609020204030204" pitchFamily="49" charset="0"/>
              </a:rPr>
              <a:t>font-family</a:t>
            </a:r>
            <a:r>
              <a:rPr lang="en-US" altLang="en-US" dirty="0">
                <a:solidFill>
                  <a:srgbClr val="000000"/>
                </a:solidFill>
                <a:latin typeface="Verdana" panose="020B0604030504040204" pitchFamily="34" charset="0"/>
              </a:rPr>
              <a:t> property for text fonts</a:t>
            </a:r>
          </a:p>
          <a:p>
            <a:r>
              <a:rPr lang="en-US" altLang="en-US" dirty="0">
                <a:solidFill>
                  <a:srgbClr val="000000"/>
                </a:solidFill>
                <a:latin typeface="Verdana" panose="020B0604030504040204" pitchFamily="34" charset="0"/>
              </a:rPr>
              <a:t>Use the CSS </a:t>
            </a:r>
            <a:r>
              <a:rPr lang="en-US" altLang="en-US" dirty="0">
                <a:solidFill>
                  <a:srgbClr val="DC143C"/>
                </a:solidFill>
                <a:latin typeface="Consolas" panose="020B0609020204030204" pitchFamily="49" charset="0"/>
              </a:rPr>
              <a:t>font-size</a:t>
            </a:r>
            <a:r>
              <a:rPr lang="en-US" altLang="en-US" dirty="0">
                <a:solidFill>
                  <a:srgbClr val="000000"/>
                </a:solidFill>
                <a:latin typeface="Verdana" panose="020B0604030504040204" pitchFamily="34" charset="0"/>
              </a:rPr>
              <a:t> property for text sizes</a:t>
            </a:r>
          </a:p>
          <a:p>
            <a:endParaRPr lang="en-US" dirty="0"/>
          </a:p>
        </p:txBody>
      </p:sp>
    </p:spTree>
    <p:extLst>
      <p:ext uri="{BB962C8B-B14F-4D97-AF65-F5344CB8AC3E}">
        <p14:creationId xmlns:p14="http://schemas.microsoft.com/office/powerpoint/2010/main" val="439646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2AD27-BAB9-4BCB-BD9B-AB6005B15AA7}"/>
              </a:ext>
            </a:extLst>
          </p:cNvPr>
          <p:cNvSpPr>
            <a:spLocks noGrp="1"/>
          </p:cNvSpPr>
          <p:nvPr>
            <p:ph type="title"/>
          </p:nvPr>
        </p:nvSpPr>
        <p:spPr/>
        <p:txBody>
          <a:bodyPr/>
          <a:lstStyle/>
          <a:p>
            <a:r>
              <a:rPr lang="en-US" dirty="0"/>
              <a:t>HTML Forms</a:t>
            </a:r>
          </a:p>
        </p:txBody>
      </p:sp>
      <p:sp>
        <p:nvSpPr>
          <p:cNvPr id="3" name="Content Placeholder 2">
            <a:extLst>
              <a:ext uri="{FF2B5EF4-FFF2-40B4-BE49-F238E27FC236}">
                <a16:creationId xmlns:a16="http://schemas.microsoft.com/office/drawing/2014/main" id="{D96BA680-CFEF-4042-94E2-E1D4486441DA}"/>
              </a:ext>
            </a:extLst>
          </p:cNvPr>
          <p:cNvSpPr>
            <a:spLocks noGrp="1"/>
          </p:cNvSpPr>
          <p:nvPr>
            <p:ph idx="1"/>
          </p:nvPr>
        </p:nvSpPr>
        <p:spPr>
          <a:xfrm>
            <a:off x="862065" y="2340258"/>
            <a:ext cx="8596668" cy="3880773"/>
          </a:xfrm>
        </p:spPr>
        <p:txBody>
          <a:bodyPr/>
          <a:lstStyle/>
          <a:p>
            <a:r>
              <a:rPr lang="en-US" dirty="0"/>
              <a:t> </a:t>
            </a:r>
            <a:r>
              <a:rPr lang="en-US" altLang="en-US" dirty="0">
                <a:solidFill>
                  <a:srgbClr val="000000"/>
                </a:solidFill>
                <a:latin typeface="Verdana" panose="020B0604030504040204" pitchFamily="34" charset="0"/>
              </a:rPr>
              <a:t>The HTML </a:t>
            </a:r>
            <a:r>
              <a:rPr lang="en-US" altLang="en-US" dirty="0">
                <a:solidFill>
                  <a:srgbClr val="DC143C"/>
                </a:solidFill>
                <a:latin typeface="Consolas" panose="020B0609020204030204" pitchFamily="49" charset="0"/>
              </a:rPr>
              <a:t>&lt;form&gt;</a:t>
            </a:r>
            <a:r>
              <a:rPr lang="en-US" altLang="en-US" dirty="0">
                <a:solidFill>
                  <a:srgbClr val="000000"/>
                </a:solidFill>
                <a:latin typeface="Verdana" panose="020B0604030504040204" pitchFamily="34" charset="0"/>
              </a:rPr>
              <a:t> element defines a form that is used to collect user input:</a:t>
            </a:r>
            <a:r>
              <a:rPr lang="en-US" altLang="en-US" dirty="0">
                <a:solidFill>
                  <a:schemeClr val="tx1"/>
                </a:solidFill>
              </a:rPr>
              <a:t> </a:t>
            </a:r>
            <a:endParaRPr lang="en-US" altLang="en-US" sz="3200" dirty="0">
              <a:solidFill>
                <a:schemeClr val="tx1"/>
              </a:solidFill>
              <a:latin typeface="Arial" panose="020B0604020202020204" pitchFamily="34" charset="0"/>
            </a:endParaRPr>
          </a:p>
          <a:p>
            <a:r>
              <a:rPr lang="en-US" dirty="0"/>
              <a:t> </a:t>
            </a:r>
            <a:r>
              <a:rPr lang="en-US" altLang="en-US" dirty="0">
                <a:solidFill>
                  <a:srgbClr val="000000"/>
                </a:solidFill>
                <a:latin typeface="Verdana" panose="020B0604030504040204" pitchFamily="34" charset="0"/>
              </a:rPr>
              <a:t>The </a:t>
            </a:r>
            <a:r>
              <a:rPr lang="en-US" altLang="en-US" dirty="0">
                <a:solidFill>
                  <a:srgbClr val="DC143C"/>
                </a:solidFill>
                <a:latin typeface="Consolas" panose="020B0609020204030204" pitchFamily="49" charset="0"/>
              </a:rPr>
              <a:t>&lt;input&gt;</a:t>
            </a:r>
            <a:r>
              <a:rPr lang="en-US" altLang="en-US" dirty="0">
                <a:solidFill>
                  <a:srgbClr val="000000"/>
                </a:solidFill>
                <a:latin typeface="Verdana" panose="020B0604030504040204" pitchFamily="34" charset="0"/>
              </a:rPr>
              <a:t> element is the most important form element.</a:t>
            </a:r>
            <a:r>
              <a:rPr lang="en-US" altLang="en-US" dirty="0">
                <a:solidFill>
                  <a:schemeClr val="tx1"/>
                </a:solidFill>
              </a:rPr>
              <a:t> </a:t>
            </a:r>
            <a:endParaRPr lang="en-US" altLang="en-US" sz="3200" dirty="0">
              <a:solidFill>
                <a:schemeClr val="tx1"/>
              </a:solidFill>
              <a:latin typeface="Arial" panose="020B0604020202020204" pitchFamily="34" charset="0"/>
            </a:endParaRPr>
          </a:p>
          <a:p>
            <a:r>
              <a:rPr lang="en-US" dirty="0"/>
              <a:t> </a:t>
            </a:r>
            <a:r>
              <a:rPr lang="en-US" altLang="en-US" dirty="0">
                <a:solidFill>
                  <a:srgbClr val="000000"/>
                </a:solidFill>
                <a:latin typeface="Verdana" panose="020B0604030504040204" pitchFamily="34" charset="0"/>
              </a:rPr>
              <a:t>The </a:t>
            </a:r>
            <a:r>
              <a:rPr lang="en-US" altLang="en-US" dirty="0">
                <a:solidFill>
                  <a:srgbClr val="DC143C"/>
                </a:solidFill>
                <a:latin typeface="Consolas" panose="020B0609020204030204" pitchFamily="49" charset="0"/>
              </a:rPr>
              <a:t>&lt;input&gt;</a:t>
            </a:r>
            <a:r>
              <a:rPr lang="en-US" altLang="en-US" dirty="0">
                <a:solidFill>
                  <a:srgbClr val="000000"/>
                </a:solidFill>
                <a:latin typeface="Verdana" panose="020B0604030504040204" pitchFamily="34" charset="0"/>
              </a:rPr>
              <a:t> element is displayed in several ways,</a:t>
            </a:r>
            <a:r>
              <a:rPr lang="en-US" altLang="en-US" dirty="0">
                <a:solidFill>
                  <a:schemeClr val="tx1"/>
                </a:solidFill>
              </a:rPr>
              <a:t> </a:t>
            </a:r>
            <a:endParaRPr lang="en-US" altLang="en-US" sz="3200" dirty="0">
              <a:solidFill>
                <a:schemeClr val="tx1"/>
              </a:solidFill>
              <a:latin typeface="Arial" panose="020B0604020202020204" pitchFamily="34" charset="0"/>
            </a:endParaRPr>
          </a:p>
          <a:p>
            <a:r>
              <a:rPr lang="en-US" dirty="0"/>
              <a:t> </a:t>
            </a:r>
            <a:r>
              <a:rPr lang="en-US" altLang="en-US" dirty="0">
                <a:solidFill>
                  <a:srgbClr val="DC143C"/>
                </a:solidFill>
                <a:latin typeface="Consolas" panose="020B0609020204030204" pitchFamily="49" charset="0"/>
              </a:rPr>
              <a:t>&lt;input type="text"&gt;</a:t>
            </a:r>
            <a:r>
              <a:rPr lang="en-US" altLang="en-US" dirty="0">
                <a:solidFill>
                  <a:srgbClr val="000000"/>
                </a:solidFill>
                <a:latin typeface="Verdana" panose="020B0604030504040204" pitchFamily="34" charset="0"/>
              </a:rPr>
              <a:t> defines a single-line input field for </a:t>
            </a:r>
            <a:r>
              <a:rPr lang="en-US" altLang="en-US" b="1" dirty="0">
                <a:solidFill>
                  <a:srgbClr val="000000"/>
                </a:solidFill>
                <a:latin typeface="Verdana" panose="020B0604030504040204" pitchFamily="34" charset="0"/>
              </a:rPr>
              <a:t>text input</a:t>
            </a:r>
            <a:r>
              <a:rPr lang="en-US" altLang="en-US" dirty="0">
                <a:solidFill>
                  <a:srgbClr val="000000"/>
                </a:solidFill>
                <a:latin typeface="Verdana" panose="020B0604030504040204" pitchFamily="34" charset="0"/>
              </a:rPr>
              <a:t>.</a:t>
            </a:r>
          </a:p>
          <a:p>
            <a:endParaRPr lang="en-US" dirty="0"/>
          </a:p>
        </p:txBody>
      </p:sp>
      <p:sp>
        <p:nvSpPr>
          <p:cNvPr id="5" name="Rectangle 2">
            <a:extLst>
              <a:ext uri="{FF2B5EF4-FFF2-40B4-BE49-F238E27FC236}">
                <a16:creationId xmlns:a16="http://schemas.microsoft.com/office/drawing/2014/main" id="{EFFB6371-21AB-46D2-8619-13755A6CC305}"/>
              </a:ext>
            </a:extLst>
          </p:cNvPr>
          <p:cNvSpPr>
            <a:spLocks noChangeArrowheads="1"/>
          </p:cNvSpPr>
          <p:nvPr/>
        </p:nvSpPr>
        <p:spPr bwMode="auto">
          <a:xfrm>
            <a:off x="0" y="-184666"/>
            <a:ext cx="184731" cy="369332"/>
          </a:xfrm>
          <a:prstGeom prst="rect">
            <a:avLst/>
          </a:prstGeom>
          <a:solidFill>
            <a:srgbClr val="F1F1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EABD2A87-E49A-4DDD-B4D5-2DB3EE497181}"/>
              </a:ext>
            </a:extLst>
          </p:cNvPr>
          <p:cNvSpPr>
            <a:spLocks noChangeArrowheads="1"/>
          </p:cNvSpPr>
          <p:nvPr/>
        </p:nvSpPr>
        <p:spPr bwMode="auto">
          <a:xfrm>
            <a:off x="0" y="-184666"/>
            <a:ext cx="184731" cy="369332"/>
          </a:xfrm>
          <a:prstGeom prst="rect">
            <a:avLst/>
          </a:prstGeom>
          <a:solidFill>
            <a:srgbClr val="F1F1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4">
            <a:extLst>
              <a:ext uri="{FF2B5EF4-FFF2-40B4-BE49-F238E27FC236}">
                <a16:creationId xmlns:a16="http://schemas.microsoft.com/office/drawing/2014/main" id="{0EFB0974-C4E6-45FD-979D-2EA6CDFD97C4}"/>
              </a:ext>
            </a:extLst>
          </p:cNvPr>
          <p:cNvSpPr>
            <a:spLocks noChangeArrowheads="1"/>
          </p:cNvSpPr>
          <p:nvPr/>
        </p:nvSpPr>
        <p:spPr bwMode="auto">
          <a:xfrm>
            <a:off x="184731" y="-4997"/>
            <a:ext cx="184731" cy="369332"/>
          </a:xfrm>
          <a:prstGeom prst="rect">
            <a:avLst/>
          </a:prstGeom>
          <a:solidFill>
            <a:srgbClr val="F1F1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5">
            <a:extLst>
              <a:ext uri="{FF2B5EF4-FFF2-40B4-BE49-F238E27FC236}">
                <a16:creationId xmlns:a16="http://schemas.microsoft.com/office/drawing/2014/main" id="{F2BF0C36-35E6-469B-9844-29258053B42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1306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06AF4-B992-4962-A2D7-84624197319F}"/>
              </a:ext>
            </a:extLst>
          </p:cNvPr>
          <p:cNvSpPr>
            <a:spLocks noGrp="1"/>
          </p:cNvSpPr>
          <p:nvPr>
            <p:ph type="title"/>
          </p:nvPr>
        </p:nvSpPr>
        <p:spPr/>
        <p:txBody>
          <a:bodyPr/>
          <a:lstStyle/>
          <a:p>
            <a:r>
              <a:rPr lang="en-US" dirty="0"/>
              <a:t>Introduction to CSS</a:t>
            </a:r>
          </a:p>
        </p:txBody>
      </p:sp>
      <p:sp>
        <p:nvSpPr>
          <p:cNvPr id="3" name="Content Placeholder 2">
            <a:extLst>
              <a:ext uri="{FF2B5EF4-FFF2-40B4-BE49-F238E27FC236}">
                <a16:creationId xmlns:a16="http://schemas.microsoft.com/office/drawing/2014/main" id="{EA57AA50-221E-4243-93F6-4E5B4952BC7F}"/>
              </a:ext>
            </a:extLst>
          </p:cNvPr>
          <p:cNvSpPr>
            <a:spLocks noGrp="1"/>
          </p:cNvSpPr>
          <p:nvPr>
            <p:ph idx="1"/>
          </p:nvPr>
        </p:nvSpPr>
        <p:spPr/>
        <p:txBody>
          <a:bodyPr/>
          <a:lstStyle/>
          <a:p>
            <a:r>
              <a:rPr lang="en-US" dirty="0"/>
              <a:t> </a:t>
            </a:r>
            <a:r>
              <a:rPr lang="en-US" altLang="en-US" dirty="0">
                <a:solidFill>
                  <a:srgbClr val="DC143C"/>
                </a:solidFill>
                <a:latin typeface="Consolas" panose="020B0609020204030204" pitchFamily="49" charset="0"/>
              </a:rPr>
              <a:t>p</a:t>
            </a:r>
            <a:r>
              <a:rPr lang="en-US" altLang="en-US" dirty="0">
                <a:solidFill>
                  <a:srgbClr val="000000"/>
                </a:solidFill>
                <a:latin typeface="Verdana" panose="020B0604030504040204" pitchFamily="34" charset="0"/>
              </a:rPr>
              <a:t> is a </a:t>
            </a:r>
            <a:r>
              <a:rPr lang="en-US" altLang="en-US" b="1" dirty="0">
                <a:solidFill>
                  <a:srgbClr val="000000"/>
                </a:solidFill>
                <a:latin typeface="Verdana" panose="020B0604030504040204" pitchFamily="34" charset="0"/>
              </a:rPr>
              <a:t>selector</a:t>
            </a:r>
            <a:r>
              <a:rPr lang="en-US" altLang="en-US" dirty="0">
                <a:solidFill>
                  <a:srgbClr val="000000"/>
                </a:solidFill>
                <a:latin typeface="Verdana" panose="020B0604030504040204" pitchFamily="34" charset="0"/>
              </a:rPr>
              <a:t> in CSS (it points to the HTML element you want to style: &lt;p&gt;).</a:t>
            </a:r>
            <a:r>
              <a:rPr lang="en-US" altLang="en-US" dirty="0">
                <a:solidFill>
                  <a:schemeClr val="tx1"/>
                </a:solidFill>
              </a:rPr>
              <a:t> </a:t>
            </a:r>
            <a:endParaRPr lang="en-US" altLang="en-US" sz="3200" dirty="0">
              <a:solidFill>
                <a:schemeClr val="tx1"/>
              </a:solidFill>
              <a:latin typeface="Arial" panose="020B0604020202020204" pitchFamily="34" charset="0"/>
            </a:endParaRPr>
          </a:p>
          <a:p>
            <a:r>
              <a:rPr lang="en-US" dirty="0"/>
              <a:t> A CSS rule-set consists of a selector and a declaration block</a:t>
            </a:r>
          </a:p>
          <a:p>
            <a:r>
              <a:rPr lang="en-US" dirty="0"/>
              <a:t> The selector points to the HTML element you want to style</a:t>
            </a:r>
          </a:p>
          <a:p>
            <a:r>
              <a:rPr lang="en-US" dirty="0"/>
              <a:t>The declaration block contains one or more declarations separated by semicolons.</a:t>
            </a:r>
          </a:p>
          <a:p>
            <a:r>
              <a:rPr lang="en-US" dirty="0"/>
              <a:t>Each declaration includes a CSS property name and a value, separated by a colon.</a:t>
            </a:r>
            <a:br>
              <a:rPr lang="en-US" dirty="0"/>
            </a:br>
            <a:endParaRPr lang="en-US" dirty="0"/>
          </a:p>
        </p:txBody>
      </p:sp>
      <p:sp>
        <p:nvSpPr>
          <p:cNvPr id="4" name="Rectangle 1">
            <a:extLst>
              <a:ext uri="{FF2B5EF4-FFF2-40B4-BE49-F238E27FC236}">
                <a16:creationId xmlns:a16="http://schemas.microsoft.com/office/drawing/2014/main" id="{7C736EE7-8786-46CE-BDCC-000FD1302449}"/>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26648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02355-1FDE-45F9-B2FD-B8DFA601EC16}"/>
              </a:ext>
            </a:extLst>
          </p:cNvPr>
          <p:cNvSpPr>
            <a:spLocks noGrp="1"/>
          </p:cNvSpPr>
          <p:nvPr>
            <p:ph type="title"/>
          </p:nvPr>
        </p:nvSpPr>
        <p:spPr/>
        <p:txBody>
          <a:bodyPr/>
          <a:lstStyle/>
          <a:p>
            <a:r>
              <a:rPr lang="en-US" dirty="0"/>
              <a:t>HTML Lists and CSS List Properties</a:t>
            </a:r>
            <a:endParaRPr lang="en-IN" dirty="0"/>
          </a:p>
        </p:txBody>
      </p:sp>
      <p:sp>
        <p:nvSpPr>
          <p:cNvPr id="3" name="Content Placeholder 2">
            <a:extLst>
              <a:ext uri="{FF2B5EF4-FFF2-40B4-BE49-F238E27FC236}">
                <a16:creationId xmlns:a16="http://schemas.microsoft.com/office/drawing/2014/main" id="{D9DCD6BC-EF6D-4709-A9DE-A6F0EC32AB9D}"/>
              </a:ext>
            </a:extLst>
          </p:cNvPr>
          <p:cNvSpPr>
            <a:spLocks noGrp="1"/>
          </p:cNvSpPr>
          <p:nvPr>
            <p:ph idx="1"/>
          </p:nvPr>
        </p:nvSpPr>
        <p:spPr/>
        <p:txBody>
          <a:bodyPr/>
          <a:lstStyle/>
          <a:p>
            <a:r>
              <a:rPr lang="en-US" dirty="0"/>
              <a:t> In HTML, there are two main types of lists:</a:t>
            </a:r>
          </a:p>
          <a:p>
            <a:r>
              <a:rPr lang="en-US" dirty="0"/>
              <a:t> unordered lists (&lt;ul&gt;) - the list items are marked with bullets</a:t>
            </a:r>
          </a:p>
          <a:p>
            <a:r>
              <a:rPr lang="en-US" dirty="0"/>
              <a:t>ordered lists (&lt;</a:t>
            </a:r>
            <a:r>
              <a:rPr lang="en-US" dirty="0" err="1"/>
              <a:t>ol</a:t>
            </a:r>
            <a:r>
              <a:rPr lang="en-US" dirty="0"/>
              <a:t>&gt;) - the list items are marked with numbers or letters</a:t>
            </a:r>
          </a:p>
          <a:p>
            <a:endParaRPr lang="en-US" dirty="0"/>
          </a:p>
          <a:p>
            <a:endParaRPr lang="en-IN" dirty="0"/>
          </a:p>
        </p:txBody>
      </p:sp>
    </p:spTree>
    <p:extLst>
      <p:ext uri="{BB962C8B-B14F-4D97-AF65-F5344CB8AC3E}">
        <p14:creationId xmlns:p14="http://schemas.microsoft.com/office/powerpoint/2010/main" val="4206410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52260-A8F2-4D98-AE2C-61FFEFE4F984}"/>
              </a:ext>
            </a:extLst>
          </p:cNvPr>
          <p:cNvSpPr>
            <a:spLocks noGrp="1"/>
          </p:cNvSpPr>
          <p:nvPr>
            <p:ph type="title"/>
          </p:nvPr>
        </p:nvSpPr>
        <p:spPr/>
        <p:txBody>
          <a:bodyPr/>
          <a:lstStyle/>
          <a:p>
            <a:r>
              <a:rPr lang="en-US" dirty="0"/>
              <a:t>The CSS list properties allow you to:</a:t>
            </a:r>
            <a:endParaRPr lang="en-IN" dirty="0"/>
          </a:p>
        </p:txBody>
      </p:sp>
      <p:sp>
        <p:nvSpPr>
          <p:cNvPr id="3" name="Content Placeholder 2">
            <a:extLst>
              <a:ext uri="{FF2B5EF4-FFF2-40B4-BE49-F238E27FC236}">
                <a16:creationId xmlns:a16="http://schemas.microsoft.com/office/drawing/2014/main" id="{6D1B7294-0DB0-4BCF-921A-25E70DC9FDC9}"/>
              </a:ext>
            </a:extLst>
          </p:cNvPr>
          <p:cNvSpPr>
            <a:spLocks noGrp="1"/>
          </p:cNvSpPr>
          <p:nvPr>
            <p:ph idx="1"/>
          </p:nvPr>
        </p:nvSpPr>
        <p:spPr/>
        <p:txBody>
          <a:bodyPr/>
          <a:lstStyle/>
          <a:p>
            <a:r>
              <a:rPr lang="en-US" dirty="0"/>
              <a:t> Set different list item markers for ordered lists</a:t>
            </a:r>
          </a:p>
          <a:p>
            <a:r>
              <a:rPr lang="en-US" dirty="0"/>
              <a:t>Set different list item markers for unordered lists</a:t>
            </a:r>
          </a:p>
          <a:p>
            <a:r>
              <a:rPr lang="en-US" dirty="0"/>
              <a:t>Set an image as the list item marker</a:t>
            </a:r>
          </a:p>
          <a:p>
            <a:r>
              <a:rPr lang="en-US" dirty="0"/>
              <a:t>Add background colors to lists and list items</a:t>
            </a:r>
          </a:p>
        </p:txBody>
      </p:sp>
    </p:spTree>
    <p:extLst>
      <p:ext uri="{BB962C8B-B14F-4D97-AF65-F5344CB8AC3E}">
        <p14:creationId xmlns:p14="http://schemas.microsoft.com/office/powerpoint/2010/main" val="1323041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8E970-FA3A-4A34-93DF-A720D1350CAB}"/>
              </a:ext>
            </a:extLst>
          </p:cNvPr>
          <p:cNvSpPr>
            <a:spLocks noGrp="1"/>
          </p:cNvSpPr>
          <p:nvPr>
            <p:ph type="title"/>
          </p:nvPr>
        </p:nvSpPr>
        <p:spPr/>
        <p:txBody>
          <a:bodyPr/>
          <a:lstStyle/>
          <a:p>
            <a:r>
              <a:rPr lang="en-US" dirty="0"/>
              <a:t> Bootstrap</a:t>
            </a:r>
            <a:endParaRPr lang="en-IN" dirty="0"/>
          </a:p>
        </p:txBody>
      </p:sp>
      <p:sp>
        <p:nvSpPr>
          <p:cNvPr id="3" name="Content Placeholder 2">
            <a:extLst>
              <a:ext uri="{FF2B5EF4-FFF2-40B4-BE49-F238E27FC236}">
                <a16:creationId xmlns:a16="http://schemas.microsoft.com/office/drawing/2014/main" id="{20A5B6E6-3AE0-4397-9ADD-AC913C91B477}"/>
              </a:ext>
            </a:extLst>
          </p:cNvPr>
          <p:cNvSpPr>
            <a:spLocks noGrp="1"/>
          </p:cNvSpPr>
          <p:nvPr>
            <p:ph idx="1"/>
          </p:nvPr>
        </p:nvSpPr>
        <p:spPr/>
        <p:txBody>
          <a:bodyPr/>
          <a:lstStyle/>
          <a:p>
            <a:r>
              <a:rPr lang="en-US" dirty="0"/>
              <a:t>Bootstrap is a free front-end framework for faster and easier web development</a:t>
            </a:r>
          </a:p>
          <a:p>
            <a:r>
              <a:rPr lang="en-US" dirty="0"/>
              <a:t>Bootstrap includes HTML and CSS based design templates for typography, forms, buttons, tables, navigation, modals, image carousels and many other, as well as optional JavaScript plugins</a:t>
            </a:r>
          </a:p>
          <a:p>
            <a:r>
              <a:rPr lang="en-US" dirty="0"/>
              <a:t>Bootstrap also gives you the ability to easily create responsive designs</a:t>
            </a:r>
          </a:p>
          <a:p>
            <a:endParaRPr lang="en-IN" dirty="0"/>
          </a:p>
        </p:txBody>
      </p:sp>
    </p:spTree>
    <p:extLst>
      <p:ext uri="{BB962C8B-B14F-4D97-AF65-F5344CB8AC3E}">
        <p14:creationId xmlns:p14="http://schemas.microsoft.com/office/powerpoint/2010/main" val="262521135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148</TotalTime>
  <Words>1035</Words>
  <Application>Microsoft Office PowerPoint</Application>
  <PresentationFormat>Widescreen</PresentationFormat>
  <Paragraphs>128</Paragraphs>
  <Slides>25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Algerian</vt:lpstr>
      <vt:lpstr>Arial</vt:lpstr>
      <vt:lpstr>Cambria</vt:lpstr>
      <vt:lpstr>Consolas</vt:lpstr>
      <vt:lpstr>Trebuchet MS</vt:lpstr>
      <vt:lpstr>Verdana</vt:lpstr>
      <vt:lpstr>Wingdings 3</vt:lpstr>
      <vt:lpstr>Facet</vt:lpstr>
      <vt:lpstr>                CAR SERVO</vt:lpstr>
      <vt:lpstr>Content</vt:lpstr>
      <vt:lpstr>HTML Links </vt:lpstr>
      <vt:lpstr>HTML Styles - CSS</vt:lpstr>
      <vt:lpstr>HTML Forms</vt:lpstr>
      <vt:lpstr>Introduction to CSS</vt:lpstr>
      <vt:lpstr>HTML Lists and CSS List Properties</vt:lpstr>
      <vt:lpstr>The CSS list properties allow you to:</vt:lpstr>
      <vt:lpstr> Bootstrap</vt:lpstr>
      <vt:lpstr>Bootstrap supports the following form controls: </vt:lpstr>
      <vt:lpstr>PHP Do?</vt:lpstr>
      <vt:lpstr>PHP Form Handling</vt:lpstr>
      <vt:lpstr>PROJECT NAME </vt:lpstr>
      <vt:lpstr>Implementation Idea </vt:lpstr>
      <vt:lpstr>Features</vt:lpstr>
      <vt:lpstr>Project Main</vt:lpstr>
      <vt:lpstr>Requirement</vt:lpstr>
      <vt:lpstr>Screenshots </vt:lpstr>
      <vt:lpstr>        Main Page</vt:lpstr>
      <vt:lpstr>         Login Pages</vt:lpstr>
      <vt:lpstr>    Options for Account</vt:lpstr>
      <vt:lpstr>     Other details</vt:lpstr>
      <vt:lpstr>      Other Details</vt:lpstr>
      <vt:lpstr>Future Scope</vt:lpstr>
      <vt:lpstr>BIBLIOGRAPHY AND 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SERVO</dc:title>
  <dc:creator>sidhant srivastav</dc:creator>
  <cp:lastModifiedBy>Ayushman Awasthi</cp:lastModifiedBy>
  <cp:revision>15</cp:revision>
  <dcterms:created xsi:type="dcterms:W3CDTF">2020-04-05T16:52:38Z</dcterms:created>
  <dcterms:modified xsi:type="dcterms:W3CDTF">2020-04-06T07:11:20Z</dcterms:modified>
</cp:coreProperties>
</file>

<file path=docProps/thumbnail.jpeg>
</file>